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94"/>
  </p:notesMasterIdLst>
  <p:sldIdLst>
    <p:sldId id="352" r:id="rId2"/>
    <p:sldId id="547" r:id="rId3"/>
    <p:sldId id="549" r:id="rId4"/>
    <p:sldId id="550" r:id="rId5"/>
    <p:sldId id="553" r:id="rId6"/>
    <p:sldId id="552" r:id="rId7"/>
    <p:sldId id="554" r:id="rId8"/>
    <p:sldId id="555" r:id="rId9"/>
    <p:sldId id="556" r:id="rId10"/>
    <p:sldId id="576" r:id="rId11"/>
    <p:sldId id="557" r:id="rId12"/>
    <p:sldId id="558" r:id="rId13"/>
    <p:sldId id="577" r:id="rId14"/>
    <p:sldId id="559" r:id="rId15"/>
    <p:sldId id="560" r:id="rId16"/>
    <p:sldId id="578" r:id="rId17"/>
    <p:sldId id="579" r:id="rId18"/>
    <p:sldId id="561" r:id="rId19"/>
    <p:sldId id="562" r:id="rId20"/>
    <p:sldId id="580" r:id="rId21"/>
    <p:sldId id="581" r:id="rId22"/>
    <p:sldId id="563" r:id="rId23"/>
    <p:sldId id="566" r:id="rId24"/>
    <p:sldId id="567" r:id="rId25"/>
    <p:sldId id="568" r:id="rId26"/>
    <p:sldId id="582" r:id="rId27"/>
    <p:sldId id="583" r:id="rId28"/>
    <p:sldId id="564" r:id="rId29"/>
    <p:sldId id="569" r:id="rId30"/>
    <p:sldId id="570" r:id="rId31"/>
    <p:sldId id="571" r:id="rId32"/>
    <p:sldId id="584" r:id="rId33"/>
    <p:sldId id="585" r:id="rId34"/>
    <p:sldId id="565" r:id="rId35"/>
    <p:sldId id="572" r:id="rId36"/>
    <p:sldId id="575" r:id="rId37"/>
    <p:sldId id="573" r:id="rId38"/>
    <p:sldId id="590" r:id="rId39"/>
    <p:sldId id="589" r:id="rId40"/>
    <p:sldId id="591" r:id="rId41"/>
    <p:sldId id="587" r:id="rId42"/>
    <p:sldId id="588" r:id="rId43"/>
    <p:sldId id="592" r:id="rId44"/>
    <p:sldId id="593" r:id="rId45"/>
    <p:sldId id="594" r:id="rId46"/>
    <p:sldId id="595" r:id="rId47"/>
    <p:sldId id="624" r:id="rId48"/>
    <p:sldId id="596" r:id="rId49"/>
    <p:sldId id="597" r:id="rId50"/>
    <p:sldId id="630" r:id="rId51"/>
    <p:sldId id="631" r:id="rId52"/>
    <p:sldId id="632" r:id="rId53"/>
    <p:sldId id="598" r:id="rId54"/>
    <p:sldId id="599" r:id="rId55"/>
    <p:sldId id="626" r:id="rId56"/>
    <p:sldId id="627" r:id="rId57"/>
    <p:sldId id="600" r:id="rId58"/>
    <p:sldId id="601" r:id="rId59"/>
    <p:sldId id="602" r:id="rId60"/>
    <p:sldId id="603" r:id="rId61"/>
    <p:sldId id="604" r:id="rId62"/>
    <p:sldId id="605" r:id="rId63"/>
    <p:sldId id="606" r:id="rId64"/>
    <p:sldId id="628" r:id="rId65"/>
    <p:sldId id="607" r:id="rId66"/>
    <p:sldId id="608" r:id="rId67"/>
    <p:sldId id="609" r:id="rId68"/>
    <p:sldId id="629" r:id="rId69"/>
    <p:sldId id="610" r:id="rId70"/>
    <p:sldId id="611" r:id="rId71"/>
    <p:sldId id="612" r:id="rId72"/>
    <p:sldId id="613" r:id="rId73"/>
    <p:sldId id="614" r:id="rId74"/>
    <p:sldId id="615" r:id="rId75"/>
    <p:sldId id="616" r:id="rId76"/>
    <p:sldId id="617" r:id="rId77"/>
    <p:sldId id="618" r:id="rId78"/>
    <p:sldId id="619" r:id="rId79"/>
    <p:sldId id="620" r:id="rId80"/>
    <p:sldId id="621" r:id="rId81"/>
    <p:sldId id="622" r:id="rId82"/>
    <p:sldId id="623" r:id="rId83"/>
    <p:sldId id="633" r:id="rId84"/>
    <p:sldId id="638" r:id="rId85"/>
    <p:sldId id="634" r:id="rId86"/>
    <p:sldId id="636" r:id="rId87"/>
    <p:sldId id="635" r:id="rId88"/>
    <p:sldId id="637" r:id="rId89"/>
    <p:sldId id="639" r:id="rId90"/>
    <p:sldId id="640" r:id="rId91"/>
    <p:sldId id="641" r:id="rId92"/>
    <p:sldId id="642" r:id="rId9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27" autoAdjust="0"/>
    <p:restoredTop sz="94660"/>
  </p:normalViewPr>
  <p:slideViewPr>
    <p:cSldViewPr>
      <p:cViewPr varScale="1">
        <p:scale>
          <a:sx n="89" d="100"/>
          <a:sy n="89" d="100"/>
        </p:scale>
        <p:origin x="158" y="7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9BDB1D-6D13-4F9B-9713-DA98CED08E90}" type="datetimeFigureOut">
              <a:rPr lang="ko-KR" altLang="en-US" smtClean="0"/>
              <a:pPr/>
              <a:t>2022-03-07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DE175C-7C50-4112-8B09-9DDC513272B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6783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9404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246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0195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8474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494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7146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15714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8328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09257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2223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52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027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475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72330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1120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92292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0846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72137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3676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3687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51299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823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6763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39875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6138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2603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3916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2042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6945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9516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8379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31171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1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6091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191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9410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55646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3615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75312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2491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9343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8979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821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5591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1801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93489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33575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319373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752991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58616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143147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60643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96202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20495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7934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32517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338206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61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977772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975890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63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723149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371714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166153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66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619903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67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154352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361041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69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9433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41882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70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5942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71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399532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72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924882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73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588738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74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716498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75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877002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76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372442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77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419945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78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7412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79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5340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09327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80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9481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81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007164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82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947222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83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96779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84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405910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85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937798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86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2246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87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060971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88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108540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89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0292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838738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90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908525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91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1714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92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2834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2022-03-07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Rectangle 7" descr="Light horizontal"/>
          <p:cNvSpPr>
            <a:spLocks noChangeArrowheads="1"/>
          </p:cNvSpPr>
          <p:nvPr userDrawn="1"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C0C0C0"/>
            </a:fgClr>
            <a:bgClr>
              <a:srgbClr val="FFFFFF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latinLnBrk="1">
              <a:defRPr/>
            </a:pPr>
            <a:endParaRPr lang="ko-KR" altLang="en-US" dirty="0">
              <a:solidFill>
                <a:srgbClr val="1D49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73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2022-03-07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9244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2022-03-07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3562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2022-03-07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3731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2022-03-07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1522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2022-03-07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6932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2022-03-07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0520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2022-03-07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0723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2022-03-07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5122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2022-03-07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2954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2022-03-07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7037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1C6A8-AFFD-4143-BC28-EEC1B1F501D6}" type="datetimeFigureOut">
              <a:rPr lang="ko-KR" altLang="en-US" smtClean="0"/>
              <a:pPr/>
              <a:t>2022-03-07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Rectangle 7" descr="Light horizontal"/>
          <p:cNvSpPr>
            <a:spLocks noChangeArrowheads="1"/>
          </p:cNvSpPr>
          <p:nvPr userDrawn="1"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C0C0C0"/>
            </a:fgClr>
            <a:bgClr>
              <a:srgbClr val="FFFFFF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latinLnBrk="1">
              <a:defRPr/>
            </a:pPr>
            <a:endParaRPr lang="ko-KR" altLang="en-US" dirty="0">
              <a:solidFill>
                <a:srgbClr val="1D49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838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Learn/CSS/CSS_layout/Introduction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hyperlink" Target="http://ggoreb.com/quiz/float_&#47928;&#51228;.txt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52.xml"/><Relationship Id="rId7" Type="http://schemas.openxmlformats.org/officeDocument/2006/relationships/image" Target="../media/image69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71.png"/><Relationship Id="rId4" Type="http://schemas.openxmlformats.org/officeDocument/2006/relationships/hyperlink" Target="http://ggoreb.com/front/html/layout.txt" TargetMode="External"/><Relationship Id="rId9" Type="http://schemas.openxmlformats.org/officeDocument/2006/relationships/image" Target="../media/image70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nanajeon.com/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8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33.wmf"/><Relationship Id="rId4" Type="http://schemas.openxmlformats.org/officeDocument/2006/relationships/oleObject" Target="../embeddings/oleObject3.bin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34.wmf"/><Relationship Id="rId4" Type="http://schemas.openxmlformats.org/officeDocument/2006/relationships/oleObject" Target="../embeddings/oleObject4.bin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ggoreb.com/front/html/media-query.txt" TargetMode="External"/><Relationship Id="rId4" Type="http://schemas.openxmlformats.org/officeDocument/2006/relationships/image" Target="../media/image1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6833922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CSS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Cascade Style Sheet</a:t>
            </a:r>
            <a:r>
              <a:rPr lang="ko-KR" altLang="en-US" dirty="0"/>
              <a:t>의 약자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HTML </a:t>
            </a:r>
            <a:r>
              <a:rPr lang="ko-KR" altLang="en-US" dirty="0"/>
              <a:t>문서의 스타일</a:t>
            </a:r>
            <a:r>
              <a:rPr lang="en-US" altLang="ko-KR" dirty="0"/>
              <a:t>(</a:t>
            </a:r>
            <a:r>
              <a:rPr lang="ko-KR" altLang="en-US" dirty="0"/>
              <a:t>디자인</a:t>
            </a:r>
            <a:r>
              <a:rPr lang="en-US" altLang="ko-KR" dirty="0"/>
              <a:t>)</a:t>
            </a:r>
            <a:r>
              <a:rPr lang="ko-KR" altLang="en-US" dirty="0"/>
              <a:t>을 지정하는데 사용하는 언어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한번에 여러 웹페이지의 디자인 제어 가능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■ CSS </a:t>
            </a:r>
            <a:r>
              <a:rPr lang="ko-KR" altLang="en-US" dirty="0"/>
              <a:t>사용 형태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6EB03A-32ED-4319-AAC3-9CD5531DC9C1}"/>
              </a:ext>
            </a:extLst>
          </p:cNvPr>
          <p:cNvSpPr txBox="1"/>
          <p:nvPr/>
        </p:nvSpPr>
        <p:spPr>
          <a:xfrm>
            <a:off x="755576" y="3050957"/>
            <a:ext cx="3744416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purple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2rem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3B29C6-A80A-43BF-B419-39FE884B8EB6}"/>
              </a:ext>
            </a:extLst>
          </p:cNvPr>
          <p:cNvSpPr txBox="1"/>
          <p:nvPr/>
        </p:nvSpPr>
        <p:spPr>
          <a:xfrm>
            <a:off x="755576" y="2743180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현재 문서에 적용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88CC8C-CB06-47DE-AB97-6B679B2B92F2}"/>
              </a:ext>
            </a:extLst>
          </p:cNvPr>
          <p:cNvSpPr txBox="1"/>
          <p:nvPr/>
        </p:nvSpPr>
        <p:spPr>
          <a:xfrm>
            <a:off x="4788024" y="3050957"/>
            <a:ext cx="4176464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"color: purple;"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CSS</a:t>
            </a: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"color: red; font-size: 2rem;"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Cascade Style Sheet</a:t>
            </a: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270030-798A-4572-BED9-E31603AC1080}"/>
              </a:ext>
            </a:extLst>
          </p:cNvPr>
          <p:cNvSpPr txBox="1"/>
          <p:nvPr/>
        </p:nvSpPr>
        <p:spPr>
          <a:xfrm>
            <a:off x="4788024" y="2743180"/>
            <a:ext cx="28969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태그에 직접 적용 </a:t>
            </a:r>
            <a:r>
              <a:rPr lang="en-US" altLang="ko-KR" sz="1400" b="1"/>
              <a:t>(</a:t>
            </a:r>
            <a:r>
              <a:rPr lang="ko-KR" altLang="en-US" sz="1400" b="1"/>
              <a:t>인라인 스타일</a:t>
            </a:r>
            <a:r>
              <a:rPr lang="en-US" altLang="ko-KR" sz="1400" b="1"/>
              <a:t>)</a:t>
            </a:r>
            <a:endParaRPr lang="ko-KR" altLang="en-US" sz="14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05CF2D-332C-4881-87C9-BABBA3D1809F}"/>
              </a:ext>
            </a:extLst>
          </p:cNvPr>
          <p:cNvSpPr txBox="1"/>
          <p:nvPr/>
        </p:nvSpPr>
        <p:spPr>
          <a:xfrm>
            <a:off x="755576" y="4816897"/>
            <a:ext cx="4176464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&lt;link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"style.css"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Cascade Style Sheet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8E543D-7281-4F5B-AF74-81DFC65F2802}"/>
              </a:ext>
            </a:extLst>
          </p:cNvPr>
          <p:cNvSpPr txBox="1"/>
          <p:nvPr/>
        </p:nvSpPr>
        <p:spPr>
          <a:xfrm>
            <a:off x="755576" y="4509120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외부 파일을 적용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87BD39-D651-404B-99F2-BCA016C5A5BB}"/>
              </a:ext>
            </a:extLst>
          </p:cNvPr>
          <p:cNvSpPr txBox="1"/>
          <p:nvPr/>
        </p:nvSpPr>
        <p:spPr>
          <a:xfrm>
            <a:off x="5508104" y="5157192"/>
            <a:ext cx="3456384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purple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2rem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E1B6D1D3-A53A-4CC4-8145-F80837457CD3}"/>
              </a:ext>
            </a:extLst>
          </p:cNvPr>
          <p:cNvCxnSpPr>
            <a:stCxn id="10" idx="1"/>
            <a:endCxn id="8" idx="0"/>
          </p:cNvCxnSpPr>
          <p:nvPr/>
        </p:nvCxnSpPr>
        <p:spPr>
          <a:xfrm rot="10800000">
            <a:off x="2843808" y="4816898"/>
            <a:ext cx="2664296" cy="601905"/>
          </a:xfrm>
          <a:prstGeom prst="bentConnector4">
            <a:avLst>
              <a:gd name="adj1" fmla="val 10811"/>
              <a:gd name="adj2" fmla="val 137979"/>
            </a:avLst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4366252-7B38-4AB0-9DBF-E1BF0128E6D7}"/>
              </a:ext>
            </a:extLst>
          </p:cNvPr>
          <p:cNvSpPr txBox="1"/>
          <p:nvPr/>
        </p:nvSpPr>
        <p:spPr>
          <a:xfrm>
            <a:off x="5508104" y="4849415"/>
            <a:ext cx="883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chemeClr val="accent5"/>
                </a:solidFill>
              </a:rPr>
              <a:t>style.css</a:t>
            </a:r>
            <a:endParaRPr lang="ko-KR" altLang="en-US" sz="1400" b="1">
              <a:solidFill>
                <a:schemeClr val="accent5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FD06EEE-B478-4685-9A14-D5E56B821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867" y="5895987"/>
            <a:ext cx="2466265" cy="6135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9793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844596" cy="4886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결과와 같이 보여지도록 코드 작성하기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전체</a:t>
            </a:r>
            <a:r>
              <a:rPr lang="en-US" altLang="ko-KR"/>
              <a:t> / </a:t>
            </a:r>
            <a:r>
              <a:rPr lang="ko-KR" altLang="en-US"/>
              <a:t>클래스 </a:t>
            </a:r>
            <a:r>
              <a:rPr lang="en-US" altLang="ko-KR"/>
              <a:t>/ </a:t>
            </a:r>
            <a:r>
              <a:rPr lang="ko-KR" altLang="en-US"/>
              <a:t>태그 선택자 사용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기본 코드</a:t>
            </a: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2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CSS</a:t>
            </a:r>
            <a:r>
              <a:rPr lang="ko-KR" altLang="en-US"/>
              <a:t> 속성</a:t>
            </a:r>
            <a:endParaRPr lang="en-US" alt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0D5B5B-E156-421C-A5B9-4B4870835A04}"/>
              </a:ext>
            </a:extLst>
          </p:cNvPr>
          <p:cNvSpPr txBox="1"/>
          <p:nvPr/>
        </p:nvSpPr>
        <p:spPr>
          <a:xfrm>
            <a:off x="683568" y="1844824"/>
            <a:ext cx="4968552" cy="255454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selector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&lt;ul&gt;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'bg'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&gt;&lt;p&gt;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tag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&lt;/p&gt;&lt;/li&gt;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'bg'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&gt;&lt;span&gt;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&lt;/span&gt;&lt;/li&gt;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&lt;li&gt;&lt;p&gt;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&lt;/p&gt;&lt;/li&gt;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&lt;li&gt;&lt;span&gt;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attribute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&lt;/span&gt;&lt;/li&gt;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&lt;li&gt;&lt;p&gt;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descendant / child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&lt;/p&gt;&lt;/li&gt;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&lt;li&gt;&lt;span&gt;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siblings / adjacent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&lt;/span&gt;&lt;/li&gt;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&lt;li&gt;&lt;p&gt;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pseudo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&lt;/p&gt;&lt;/li&gt;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&lt;/ul&gt;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8F68E0-C61C-451B-94A4-3B5D3D137782}"/>
              </a:ext>
            </a:extLst>
          </p:cNvPr>
          <p:cNvSpPr txBox="1"/>
          <p:nvPr/>
        </p:nvSpPr>
        <p:spPr>
          <a:xfrm>
            <a:off x="6072254" y="154042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결과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A53375-0823-4DF7-9DC8-D9FD7985CBB3}"/>
              </a:ext>
            </a:extLst>
          </p:cNvPr>
          <p:cNvSpPr txBox="1"/>
          <p:nvPr/>
        </p:nvSpPr>
        <p:spPr>
          <a:xfrm>
            <a:off x="683568" y="5000643"/>
            <a:ext cx="4968552" cy="107721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 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글자두께 *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</a:p>
          <a:p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yellow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 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배경색 *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 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글자색 *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</a:p>
          <a:p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magenta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 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글자색 *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F6FD233-E1F9-4AC3-8A3E-33DCEFE4C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68" y="1811185"/>
            <a:ext cx="1985999" cy="2751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59235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8020144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CSS </a:t>
            </a:r>
            <a:r>
              <a:rPr lang="ko-KR" altLang="en-US"/>
              <a:t>선택자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속성 선택자 </a:t>
            </a:r>
            <a:r>
              <a:rPr lang="en-US" altLang="ko-KR"/>
              <a:t>: HTML</a:t>
            </a:r>
            <a:r>
              <a:rPr lang="ko-KR" altLang="en-US"/>
              <a:t>의 해당 속성에 적용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                 (</a:t>
            </a:r>
            <a:r>
              <a:rPr lang="ko-KR" altLang="en-US"/>
              <a:t>제공되는 속성이 아닌 임의의 속성명으로도 사용 가능</a:t>
            </a:r>
            <a:r>
              <a:rPr lang="en-US" altLang="ko-KR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33F39C-4AA6-4926-B39D-AC23E7978673}"/>
              </a:ext>
            </a:extLst>
          </p:cNvPr>
          <p:cNvSpPr txBox="1"/>
          <p:nvPr/>
        </p:nvSpPr>
        <p:spPr>
          <a:xfrm>
            <a:off x="683568" y="1469683"/>
            <a:ext cx="7992888" cy="35394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{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~=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{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yellow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^=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{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lightblue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esc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{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*=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{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aqua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&lt;h5&gt;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h5 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제목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&lt;/h5&gt;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제목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h5 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제목 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&lt;/h5&gt;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"title header"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h5 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제목 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&lt;/h5&gt;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h5 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제목 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&lt;/h5&gt;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"desc"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h5 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제목 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&lt;/h5&gt;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"active"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h5 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제목 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&lt;/h5&gt;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1EF8E2E-9D9C-405D-9126-01E700C42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989" y="4437112"/>
            <a:ext cx="3936585" cy="1704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700802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8020144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CSS </a:t>
            </a:r>
            <a:r>
              <a:rPr lang="ko-KR" altLang="en-US"/>
              <a:t>선택자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속성 선택자 </a:t>
            </a:r>
            <a:r>
              <a:rPr lang="en-US" altLang="ko-KR"/>
              <a:t>: HTML</a:t>
            </a:r>
            <a:r>
              <a:rPr lang="ko-KR" altLang="en-US"/>
              <a:t>의 해당 속성에 적용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                 (</a:t>
            </a:r>
            <a:r>
              <a:rPr lang="ko-KR" altLang="en-US"/>
              <a:t>제공되는 속성이 아닌 임의의 속성명으로도 사용 가능</a:t>
            </a:r>
            <a:r>
              <a:rPr lang="en-US" altLang="ko-KR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33F39C-4AA6-4926-B39D-AC23E7978673}"/>
              </a:ext>
            </a:extLst>
          </p:cNvPr>
          <p:cNvSpPr txBox="1"/>
          <p:nvPr/>
        </p:nvSpPr>
        <p:spPr>
          <a:xfrm>
            <a:off x="683568" y="1469683"/>
            <a:ext cx="7992888" cy="280076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{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{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tel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{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search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{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font-style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italic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&gt;&lt;br&gt;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&gt;&lt;br&gt;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"tel"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&gt;&lt;br&gt;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"search"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9818870-9F3B-4863-9BA7-557AD76CE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892" y="4221088"/>
            <a:ext cx="4800681" cy="1200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2004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844596" cy="5301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결과와 같이 보여지도록 코드 작성하기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속성 선택자 사용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기본 코드</a:t>
            </a: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2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CSS</a:t>
            </a:r>
            <a:r>
              <a:rPr lang="ko-KR" altLang="en-US"/>
              <a:t> 속성</a:t>
            </a:r>
            <a:endParaRPr lang="en-US" alt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0D5B5B-E156-421C-A5B9-4B4870835A04}"/>
              </a:ext>
            </a:extLst>
          </p:cNvPr>
          <p:cNvSpPr txBox="1"/>
          <p:nvPr/>
        </p:nvSpPr>
        <p:spPr>
          <a:xfrm>
            <a:off x="683568" y="1844824"/>
            <a:ext cx="4968552" cy="304698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selector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&lt;ul&gt;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&lt;li&gt;&lt;p&gt;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tag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&lt;/p&gt;&lt;/li&gt;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&lt;li&gt;&lt;span&gt;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&lt;/span&gt;&lt;/li&gt;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&lt;li&gt;&lt;p&gt;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&lt;/p&gt;&lt;/li&gt;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'yellow'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&gt;&lt;span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data-size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'large'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>
                <a:solidFill>
                  <a:srgbClr val="8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attribute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&lt;/span&gt;&lt;/li&gt;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&lt;li&gt;&lt;p&gt;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descendant / child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&lt;/p&gt;&lt;/li&gt;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&lt;li&gt;&lt;span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data-size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'small'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siblings / adjacent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&lt;/span&gt;&lt;/li&gt;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&lt;li&gt;&lt;p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data-size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'large'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pseudo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&lt;/p&gt;&lt;/li&gt;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&lt;/ul&gt;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8F68E0-C61C-451B-94A4-3B5D3D137782}"/>
              </a:ext>
            </a:extLst>
          </p:cNvPr>
          <p:cNvSpPr txBox="1"/>
          <p:nvPr/>
        </p:nvSpPr>
        <p:spPr>
          <a:xfrm>
            <a:off x="6072254" y="154042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결과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A53375-0823-4DF7-9DC8-D9FD7985CBB3}"/>
              </a:ext>
            </a:extLst>
          </p:cNvPr>
          <p:cNvSpPr txBox="1"/>
          <p:nvPr/>
        </p:nvSpPr>
        <p:spPr>
          <a:xfrm>
            <a:off x="683568" y="5406315"/>
            <a:ext cx="4968552" cy="107721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1.5rem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 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글자크기 *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0.7rem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 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글자크기 *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</a:p>
          <a:p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yellow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 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배경색 *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</a:p>
          <a:p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 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글자색 *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402B7F9-0CC9-445C-A5BA-8A8352127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253" y="1809320"/>
            <a:ext cx="2034255" cy="3115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1448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29238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CSS </a:t>
            </a:r>
            <a:r>
              <a:rPr lang="ko-KR" altLang="en-US"/>
              <a:t>선택자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하위 선택자 </a:t>
            </a:r>
            <a:r>
              <a:rPr lang="en-US" altLang="ko-KR"/>
              <a:t>: </a:t>
            </a:r>
            <a:r>
              <a:rPr lang="ko-KR" altLang="en-US"/>
              <a:t>부모</a:t>
            </a:r>
            <a:r>
              <a:rPr lang="en-US" altLang="ko-KR"/>
              <a:t>(</a:t>
            </a:r>
            <a:r>
              <a:rPr lang="ko-KR" altLang="en-US"/>
              <a:t>상위</a:t>
            </a:r>
            <a:r>
              <a:rPr lang="en-US" altLang="ko-KR"/>
              <a:t>) </a:t>
            </a:r>
            <a:r>
              <a:rPr lang="ko-KR" altLang="en-US"/>
              <a:t>요소에 포함되어 있는 모든 지정 요소</a:t>
            </a:r>
            <a:endParaRPr lang="en-US" alt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33F39C-4AA6-4926-B39D-AC23E7978673}"/>
              </a:ext>
            </a:extLst>
          </p:cNvPr>
          <p:cNvSpPr txBox="1"/>
          <p:nvPr/>
        </p:nvSpPr>
        <p:spPr>
          <a:xfrm>
            <a:off x="683568" y="1004530"/>
            <a:ext cx="7992888" cy="501675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violet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khaki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&lt;h3&gt;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하위 선택자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&lt;/h3&gt;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&lt;h3&gt;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제목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&lt;/h3&gt;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&lt;ul&gt;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&lt;li&gt;&lt;p&gt;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&lt;/p&gt;&lt;/li&gt;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&lt;li&gt;&lt;p&gt;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&lt;/p&gt;&lt;/li&gt;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&lt;/ul&gt;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내용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E82315A-891C-45EE-B61D-07CB99365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971" y="3717032"/>
            <a:ext cx="4544602" cy="1704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102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6748963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CSS </a:t>
            </a:r>
            <a:r>
              <a:rPr lang="ko-KR" altLang="en-US"/>
              <a:t>선택자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자식 선택자 </a:t>
            </a:r>
            <a:r>
              <a:rPr lang="en-US" altLang="ko-KR"/>
              <a:t>: </a:t>
            </a:r>
            <a:r>
              <a:rPr lang="ko-KR" altLang="en-US"/>
              <a:t>부모</a:t>
            </a:r>
            <a:r>
              <a:rPr lang="en-US" altLang="ko-KR"/>
              <a:t>(</a:t>
            </a:r>
            <a:r>
              <a:rPr lang="ko-KR" altLang="en-US"/>
              <a:t>상위</a:t>
            </a:r>
            <a:r>
              <a:rPr lang="en-US" altLang="ko-KR"/>
              <a:t>) </a:t>
            </a:r>
            <a:r>
              <a:rPr lang="ko-KR" altLang="en-US"/>
              <a:t>요소에 포함되어 있는 자식 요소</a:t>
            </a:r>
            <a:endParaRPr lang="en-US" alt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33F39C-4AA6-4926-B39D-AC23E7978673}"/>
              </a:ext>
            </a:extLst>
          </p:cNvPr>
          <p:cNvSpPr txBox="1"/>
          <p:nvPr/>
        </p:nvSpPr>
        <p:spPr>
          <a:xfrm>
            <a:off x="683568" y="1004530"/>
            <a:ext cx="7992888" cy="501675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violet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khaki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&lt;h3&gt;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자식 선택자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&lt;/h3&gt;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&lt;h3&gt;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제목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&lt;/h3&gt;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&lt;ul&gt;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&lt;li&gt;&lt;p&gt;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&lt;/p&gt;&lt;/li&gt;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&lt;li&gt;&lt;p&gt;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&lt;/p&gt;&lt;/li&gt;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&lt;/ul&gt;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내용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4DF01C-D607-493E-8BA2-B50DA5B0F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969" y="3717032"/>
            <a:ext cx="4544603" cy="1704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3591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575565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결과와 같이 보여지도록 코드 작성하기 </a:t>
            </a:r>
            <a:r>
              <a:rPr lang="en-US" altLang="ko-KR"/>
              <a:t>(1 / 2)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하위 </a:t>
            </a:r>
            <a:r>
              <a:rPr lang="en-US" altLang="ko-KR"/>
              <a:t>/ </a:t>
            </a:r>
            <a:r>
              <a:rPr lang="ko-KR" altLang="en-US"/>
              <a:t>자식 선택자 사용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기본 코드</a:t>
            </a:r>
            <a:endParaRPr lang="en-US" alt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0D5B5B-E156-421C-A5B9-4B4870835A04}"/>
              </a:ext>
            </a:extLst>
          </p:cNvPr>
          <p:cNvSpPr txBox="1"/>
          <p:nvPr/>
        </p:nvSpPr>
        <p:spPr>
          <a:xfrm>
            <a:off x="683568" y="1844824"/>
            <a:ext cx="4968552" cy="427809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하위 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 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자식 선택자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&lt;ul&gt;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Item 1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&lt;ul&gt;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Subitem A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Subitem B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&lt;/ul&gt;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Item 2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&lt;ul&gt;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Subitem A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Subitem B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&lt;/ul&gt;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&lt;/ul&gt;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8F68E0-C61C-451B-94A4-3B5D3D137782}"/>
              </a:ext>
            </a:extLst>
          </p:cNvPr>
          <p:cNvSpPr txBox="1"/>
          <p:nvPr/>
        </p:nvSpPr>
        <p:spPr>
          <a:xfrm>
            <a:off x="6072254" y="154042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결과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B554839-B61F-4BC4-8A57-31512AF9F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253" y="1809321"/>
            <a:ext cx="2536262" cy="1795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0027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575565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결과와 같이 보여지도록 코드 작성하기 </a:t>
            </a:r>
            <a:r>
              <a:rPr lang="en-US" altLang="ko-KR"/>
              <a:t>(2 / 2)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하위 </a:t>
            </a:r>
            <a:r>
              <a:rPr lang="en-US" altLang="ko-KR"/>
              <a:t>/ </a:t>
            </a:r>
            <a:r>
              <a:rPr lang="ko-KR" altLang="en-US"/>
              <a:t>자식 선택자 사용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CSS</a:t>
            </a:r>
            <a:r>
              <a:rPr lang="ko-KR" altLang="en-US"/>
              <a:t> 속성</a:t>
            </a:r>
            <a:endParaRPr lang="en-US" alt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0D5B5B-E156-421C-A5B9-4B4870835A04}"/>
              </a:ext>
            </a:extLst>
          </p:cNvPr>
          <p:cNvSpPr txBox="1"/>
          <p:nvPr/>
        </p:nvSpPr>
        <p:spPr>
          <a:xfrm>
            <a:off x="683568" y="1844824"/>
            <a:ext cx="4968552" cy="18158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2rem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 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글자크기 *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</a:p>
          <a:p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250px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 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요소 가로크기 *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</a:p>
          <a:p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khaki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600" b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coral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 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테두리 *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font-style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italic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 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이텔릭체 *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line-through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 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취소선 *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list-style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 li 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기본형식 제거 *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8F68E0-C61C-451B-94A4-3B5D3D137782}"/>
              </a:ext>
            </a:extLst>
          </p:cNvPr>
          <p:cNvSpPr txBox="1"/>
          <p:nvPr/>
        </p:nvSpPr>
        <p:spPr>
          <a:xfrm>
            <a:off x="6072254" y="154042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결과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B554839-B61F-4BC4-8A57-31512AF9F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253" y="1809321"/>
            <a:ext cx="2536262" cy="1795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3943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6066084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CSS </a:t>
            </a:r>
            <a:r>
              <a:rPr lang="ko-KR" altLang="en-US"/>
              <a:t>선택자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형제 선택자 </a:t>
            </a:r>
            <a:r>
              <a:rPr lang="en-US" altLang="ko-KR"/>
              <a:t>: HTML </a:t>
            </a:r>
            <a:r>
              <a:rPr lang="ko-KR" altLang="en-US"/>
              <a:t>구조상 같은 부모를 가진 요소</a:t>
            </a:r>
            <a:endParaRPr lang="en-US" alt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33F39C-4AA6-4926-B39D-AC23E7978673}"/>
              </a:ext>
            </a:extLst>
          </p:cNvPr>
          <p:cNvSpPr txBox="1"/>
          <p:nvPr/>
        </p:nvSpPr>
        <p:spPr>
          <a:xfrm>
            <a:off x="683568" y="1004530"/>
            <a:ext cx="7992888" cy="501675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~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&lt;h3&gt;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형제 선택자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&lt;/h3&gt;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&lt;h3&gt;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예약방법 및 요금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&lt;/h3&gt;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&lt;ul&gt;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전화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문자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&lt;/ul&gt;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&lt;ul&gt;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인 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- 40,000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원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인 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- 60,000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원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&lt;/ul&gt;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23182F3-A910-4B7D-B4FA-D9AEB2771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968" y="3602064"/>
            <a:ext cx="4544604" cy="1819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823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8158003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CSS </a:t>
            </a:r>
            <a:r>
              <a:rPr lang="ko-KR" altLang="en-US"/>
              <a:t>선택자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인접형제 선택자 </a:t>
            </a:r>
            <a:r>
              <a:rPr lang="en-US" altLang="ko-KR"/>
              <a:t>: HTML </a:t>
            </a:r>
            <a:r>
              <a:rPr lang="ko-KR" altLang="en-US"/>
              <a:t>구조상 같은 부모를 가진 요소 중 첫번째 형제</a:t>
            </a:r>
            <a:endParaRPr lang="en-US" alt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33F39C-4AA6-4926-B39D-AC23E7978673}"/>
              </a:ext>
            </a:extLst>
          </p:cNvPr>
          <p:cNvSpPr txBox="1"/>
          <p:nvPr/>
        </p:nvSpPr>
        <p:spPr>
          <a:xfrm>
            <a:off x="683568" y="1004530"/>
            <a:ext cx="7992888" cy="501675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1.3rem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~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&lt;h3&gt;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인접형제 선택자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&lt;/h3&gt;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&lt;h3&gt;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예약방법 및 요금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&lt;/h3&gt;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&lt;ul&gt;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전화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문자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&lt;/ul&gt;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&lt;ul&gt;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인 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- 40,000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원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인 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- 60,000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원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&lt;/ul&gt;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97C7F5E-B063-459B-829A-6B5448157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968" y="3446517"/>
            <a:ext cx="4544604" cy="19747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8122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8018542" cy="4193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CSS </a:t>
            </a:r>
            <a:r>
              <a:rPr lang="ko-KR" altLang="en-US"/>
              <a:t>문법 구성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구성 방식</a:t>
            </a: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선택자</a:t>
            </a:r>
            <a:r>
              <a:rPr lang="en-US" altLang="ko-KR"/>
              <a:t>(selector) : </a:t>
            </a:r>
            <a:r>
              <a:rPr lang="ko-KR" altLang="en-US"/>
              <a:t>스타일이 적용되는 대상</a:t>
            </a:r>
            <a:r>
              <a:rPr lang="en-US" altLang="ko-KR"/>
              <a:t>(</a:t>
            </a:r>
            <a:r>
              <a:rPr lang="ko-KR" altLang="en-US"/>
              <a:t>위치</a:t>
            </a:r>
            <a:r>
              <a:rPr lang="en-US" altLang="ko-KR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속성 </a:t>
            </a:r>
            <a:r>
              <a:rPr lang="en-US" altLang="ko-KR"/>
              <a:t>/ </a:t>
            </a:r>
            <a:r>
              <a:rPr lang="ko-KR" altLang="en-US"/>
              <a:t>속성 값 </a:t>
            </a:r>
            <a:r>
              <a:rPr lang="en-US" altLang="ko-KR"/>
              <a:t>: "</a:t>
            </a:r>
            <a:r>
              <a:rPr lang="ko-KR" altLang="en-US"/>
              <a:t>속성 </a:t>
            </a:r>
            <a:r>
              <a:rPr lang="en-US" altLang="ko-KR"/>
              <a:t>: </a:t>
            </a:r>
            <a:r>
              <a:rPr lang="ko-KR" altLang="en-US"/>
              <a:t>속성 값</a:t>
            </a:r>
            <a:r>
              <a:rPr lang="en-US" altLang="ko-KR"/>
              <a:t>"</a:t>
            </a:r>
            <a:r>
              <a:rPr lang="ko-KR" altLang="en-US"/>
              <a:t>과 같은 형식으로 표현되며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                        </a:t>
            </a:r>
            <a:r>
              <a:rPr lang="ko-KR" altLang="en-US"/>
              <a:t>속성이 여러개 사용되는 경우 세미콜론</a:t>
            </a:r>
            <a:r>
              <a:rPr lang="en-US" altLang="ko-KR"/>
              <a:t>(;)</a:t>
            </a:r>
            <a:r>
              <a:rPr lang="ko-KR" altLang="en-US"/>
              <a:t>으로 구분</a:t>
            </a:r>
            <a:endParaRPr lang="en-US" altLang="ko-KR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6C29D519-5FEC-4AC0-A716-05FF1D1C053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1118152" y="1071066"/>
            <a:ext cx="6763680" cy="1700280"/>
          </a:xfrm>
          <a:prstGeom prst="rect">
            <a:avLst/>
          </a:prstGeom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BCEFDE8-2CAA-4133-BB76-CAEB9A159900}"/>
              </a:ext>
            </a:extLst>
          </p:cNvPr>
          <p:cNvSpPr txBox="1"/>
          <p:nvPr/>
        </p:nvSpPr>
        <p:spPr>
          <a:xfrm>
            <a:off x="1331640" y="4479776"/>
            <a:ext cx="3960440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magenta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5556E6D1-FCCF-4EEF-97F8-FB9BADD0AC78}"/>
              </a:ext>
            </a:extLst>
          </p:cNvPr>
          <p:cNvSpPr/>
          <p:nvPr/>
        </p:nvSpPr>
        <p:spPr>
          <a:xfrm>
            <a:off x="5585817" y="4971928"/>
            <a:ext cx="432048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E86371E-8C53-48D3-B837-1E43F9350F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988" y="4363076"/>
            <a:ext cx="142875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287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575565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결과와 같이 보여지도록 코드 작성하기 </a:t>
            </a:r>
            <a:r>
              <a:rPr lang="en-US" altLang="ko-KR"/>
              <a:t>(1 / 2)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인접형제 </a:t>
            </a:r>
            <a:r>
              <a:rPr lang="en-US" altLang="ko-KR"/>
              <a:t>/ </a:t>
            </a:r>
            <a:r>
              <a:rPr lang="ko-KR" altLang="en-US"/>
              <a:t>형제 선택자 사용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기본 코드</a:t>
            </a:r>
            <a:endParaRPr lang="en-US" alt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0D5B5B-E156-421C-A5B9-4B4870835A04}"/>
              </a:ext>
            </a:extLst>
          </p:cNvPr>
          <p:cNvSpPr txBox="1"/>
          <p:nvPr/>
        </p:nvSpPr>
        <p:spPr>
          <a:xfrm>
            <a:off x="683568" y="1844824"/>
            <a:ext cx="4968552" cy="424731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35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</a:t>
            </a:r>
            <a:r>
              <a:rPr lang="ko-KR" altLang="en-US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메뉴 고르기</a:t>
            </a:r>
            <a:r>
              <a:rPr lang="en-US" altLang="ko-KR" sz="135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en-US" altLang="ko-KR" sz="135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35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endParaRPr lang="en-US" altLang="ko-KR" sz="135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35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ko-KR" altLang="en-US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오늘의 점심 메뉴는</a:t>
            </a:r>
            <a:r>
              <a:rPr lang="en-US" altLang="ko-KR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sz="135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35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35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ko-KR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35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35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"radio"</a:t>
            </a:r>
            <a:r>
              <a:rPr lang="en-US" altLang="ko-KR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35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35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"a1"</a:t>
            </a:r>
            <a:r>
              <a:rPr lang="en-US" altLang="ko-KR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35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35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en-US" altLang="ko-KR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35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35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altLang="ko-KR" sz="135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35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35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&lt;label</a:t>
            </a:r>
            <a:r>
              <a:rPr lang="en-US" altLang="ko-KR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35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35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"a1"</a:t>
            </a:r>
            <a:r>
              <a:rPr lang="en-US" altLang="ko-KR" sz="135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도시락</a:t>
            </a:r>
            <a:r>
              <a:rPr lang="en-US" altLang="ko-KR" sz="135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&lt;/label&gt;&lt;br&gt;</a:t>
            </a:r>
            <a:endParaRPr lang="en-US" altLang="ko-KR" sz="135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35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ko-KR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35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35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"radio"</a:t>
            </a:r>
            <a:r>
              <a:rPr lang="en-US" altLang="ko-KR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35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35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"a2"</a:t>
            </a:r>
            <a:r>
              <a:rPr lang="en-US" altLang="ko-KR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35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35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en-US" altLang="ko-KR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35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35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altLang="ko-KR" sz="135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35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35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&lt;label</a:t>
            </a:r>
            <a:r>
              <a:rPr lang="en-US" altLang="ko-KR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35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35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"a2"</a:t>
            </a:r>
            <a:r>
              <a:rPr lang="en-US" altLang="ko-KR" sz="135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컵라면</a:t>
            </a:r>
            <a:r>
              <a:rPr lang="en-US" altLang="ko-KR" sz="135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&lt;/label&gt;&lt;br&gt;</a:t>
            </a:r>
            <a:endParaRPr lang="en-US" altLang="ko-KR" sz="135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35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35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35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altLang="ko-KR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※ </a:t>
            </a:r>
            <a:r>
              <a:rPr lang="ko-KR" altLang="en-US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어제 점심 메뉴는 볶음밥</a:t>
            </a:r>
            <a:r>
              <a:rPr lang="en-US" altLang="ko-KR" sz="135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35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35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ko-KR" altLang="en-US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인원 </a:t>
            </a:r>
            <a:r>
              <a:rPr lang="en-US" altLang="ko-KR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3</a:t>
            </a:r>
            <a:r>
              <a:rPr lang="ko-KR" altLang="en-US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명</a:t>
            </a:r>
            <a:r>
              <a:rPr lang="en-US" altLang="ko-KR" sz="135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35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35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&lt;br&gt;</a:t>
            </a:r>
            <a:endParaRPr lang="en-US" altLang="ko-KR" sz="135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35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endParaRPr lang="en-US" altLang="ko-KR" sz="135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35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ko-KR" altLang="en-US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오늘의 저녁 메뉴는</a:t>
            </a:r>
            <a:r>
              <a:rPr lang="en-US" altLang="ko-KR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ko-KR" sz="135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35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35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ko-KR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35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35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"radio"</a:t>
            </a:r>
            <a:r>
              <a:rPr lang="en-US" altLang="ko-KR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35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35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"b1"</a:t>
            </a:r>
            <a:r>
              <a:rPr lang="en-US" altLang="ko-KR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35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35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en-US" altLang="ko-KR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35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35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altLang="ko-KR" sz="135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35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35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&lt;label</a:t>
            </a:r>
            <a:r>
              <a:rPr lang="en-US" altLang="ko-KR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35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35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"b1"</a:t>
            </a:r>
            <a:r>
              <a:rPr lang="en-US" altLang="ko-KR" sz="135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족발</a:t>
            </a:r>
            <a:r>
              <a:rPr lang="en-US" altLang="ko-KR" sz="135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&lt;/label&gt;&lt;br&gt;</a:t>
            </a:r>
            <a:endParaRPr lang="en-US" altLang="ko-KR" sz="135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35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ko-KR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35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35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"radio"</a:t>
            </a:r>
            <a:r>
              <a:rPr lang="en-US" altLang="ko-KR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35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35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"b2"</a:t>
            </a:r>
            <a:r>
              <a:rPr lang="en-US" altLang="ko-KR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35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35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en-US" altLang="ko-KR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35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35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altLang="ko-KR" sz="135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35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35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&lt;label</a:t>
            </a:r>
            <a:r>
              <a:rPr lang="en-US" altLang="ko-KR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35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35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"b2"</a:t>
            </a:r>
            <a:r>
              <a:rPr lang="en-US" altLang="ko-KR" sz="135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회</a:t>
            </a:r>
            <a:r>
              <a:rPr lang="en-US" altLang="ko-KR" sz="135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&lt;/label&gt;&lt;br&gt;</a:t>
            </a:r>
            <a:endParaRPr lang="en-US" altLang="ko-KR" sz="135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35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35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35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altLang="ko-KR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※ </a:t>
            </a:r>
            <a:r>
              <a:rPr lang="ko-KR" altLang="en-US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어제 저녁 메뉴는 삼겹살</a:t>
            </a:r>
            <a:r>
              <a:rPr lang="en-US" altLang="ko-KR" sz="135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35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35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ko-KR" altLang="en-US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인원 </a:t>
            </a:r>
            <a:r>
              <a:rPr lang="en-US" altLang="ko-KR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3</a:t>
            </a:r>
            <a:r>
              <a:rPr lang="ko-KR" altLang="en-US" sz="13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명</a:t>
            </a:r>
            <a:r>
              <a:rPr lang="en-US" altLang="ko-KR" sz="135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35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8F68E0-C61C-451B-94A4-3B5D3D137782}"/>
              </a:ext>
            </a:extLst>
          </p:cNvPr>
          <p:cNvSpPr txBox="1"/>
          <p:nvPr/>
        </p:nvSpPr>
        <p:spPr>
          <a:xfrm>
            <a:off x="6072254" y="154042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결과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FC32F40-DEBD-4B27-8BA5-27CE57B50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252" y="1812299"/>
            <a:ext cx="2536262" cy="3029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6347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575565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결과와 같이 보여지도록 코드 작성하기 </a:t>
            </a:r>
            <a:r>
              <a:rPr lang="en-US" altLang="ko-KR"/>
              <a:t>(2 / 2)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인접형제 </a:t>
            </a:r>
            <a:r>
              <a:rPr lang="en-US" altLang="ko-KR"/>
              <a:t>/ </a:t>
            </a:r>
            <a:r>
              <a:rPr lang="ko-KR" altLang="en-US"/>
              <a:t>형제 선택자 사용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CSS </a:t>
            </a:r>
            <a:r>
              <a:rPr lang="ko-KR" altLang="en-US"/>
              <a:t>속성</a:t>
            </a:r>
            <a:endParaRPr lang="en-US" alt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0D5B5B-E156-421C-A5B9-4B4870835A04}"/>
              </a:ext>
            </a:extLst>
          </p:cNvPr>
          <p:cNvSpPr txBox="1"/>
          <p:nvPr/>
        </p:nvSpPr>
        <p:spPr>
          <a:xfrm>
            <a:off x="683568" y="1844824"/>
            <a:ext cx="4968552" cy="24622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lime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 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테두리 *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 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반지름 *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 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내부 여백 *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 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최대 가로크기 *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1.5rem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 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글자크기 *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font-style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italic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 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이텔릭체 *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underline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 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밑줄 *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lightgray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 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글자색 *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8F68E0-C61C-451B-94A4-3B5D3D137782}"/>
              </a:ext>
            </a:extLst>
          </p:cNvPr>
          <p:cNvSpPr txBox="1"/>
          <p:nvPr/>
        </p:nvSpPr>
        <p:spPr>
          <a:xfrm>
            <a:off x="6072254" y="154042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결과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FC32F40-DEBD-4B27-8BA5-27CE57B50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252" y="1812299"/>
            <a:ext cx="2536262" cy="3029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2332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8220520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CSS </a:t>
            </a:r>
            <a:r>
              <a:rPr lang="ko-KR" altLang="en-US"/>
              <a:t>선택자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가상클래스 선택자 </a:t>
            </a:r>
            <a:r>
              <a:rPr lang="en-US" altLang="ko-KR"/>
              <a:t>: </a:t>
            </a:r>
            <a:r>
              <a:rPr lang="ko-KR" altLang="en-US"/>
              <a:t>요소의 특별한 상태 </a:t>
            </a:r>
            <a:r>
              <a:rPr lang="en-US" altLang="ko-KR"/>
              <a:t>(ex. </a:t>
            </a:r>
            <a:r>
              <a:rPr lang="ko-KR" altLang="en-US"/>
              <a:t>체크</a:t>
            </a:r>
            <a:r>
              <a:rPr lang="en-US" altLang="ko-KR"/>
              <a:t>, </a:t>
            </a:r>
            <a:r>
              <a:rPr lang="ko-KR" altLang="en-US"/>
              <a:t>마우스 오버</a:t>
            </a:r>
            <a:r>
              <a:rPr lang="en-US" altLang="ko-KR"/>
              <a:t>, </a:t>
            </a:r>
            <a:r>
              <a:rPr lang="ko-KR" altLang="en-US"/>
              <a:t>포커스</a:t>
            </a:r>
            <a:r>
              <a:rPr lang="en-US" altLang="ko-KR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 b="1"/>
              <a:t>상태</a:t>
            </a:r>
            <a:endParaRPr lang="en-US" altLang="ko-KR" b="1"/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9381792F-6790-4501-9A03-77D74545DB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602001"/>
              </p:ext>
            </p:extLst>
          </p:nvPr>
        </p:nvGraphicFramePr>
        <p:xfrm>
          <a:off x="683568" y="1412776"/>
          <a:ext cx="7992888" cy="401187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37162259"/>
                    </a:ext>
                  </a:extLst>
                </a:gridCol>
                <a:gridCol w="6048672">
                  <a:extLst>
                    <a:ext uri="{9D8B030D-6E8A-4147-A177-3AD203B41FA5}">
                      <a16:colId xmlns:a16="http://schemas.microsoft.com/office/drawing/2014/main" val="2704784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CSS </a:t>
                      </a:r>
                      <a:r>
                        <a:rPr lang="ko-KR" altLang="en-US" sz="1400"/>
                        <a:t>표현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9460517"/>
                  </a:ext>
                </a:extLst>
              </a:tr>
              <a:tr h="596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:checked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대상 요소가 </a:t>
                      </a:r>
                      <a:r>
                        <a:rPr lang="ko-KR" altLang="en-US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체크 되었을 때 </a:t>
                      </a:r>
                      <a:r>
                        <a:rPr lang="en-US" altLang="ko-KR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(input </a:t>
                      </a:r>
                      <a:r>
                        <a:rPr lang="ko-KR" altLang="en-US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태그의 </a:t>
                      </a:r>
                      <a:r>
                        <a:rPr lang="en-US" altLang="ko-KR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checkbox, radio)</a:t>
                      </a:r>
                      <a:endParaRPr lang="pt-BR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9856200"/>
                  </a:ext>
                </a:extLst>
              </a:tr>
              <a:tr h="596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:hover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대상 요소를 마우스로 가리키고 있을 때</a:t>
                      </a:r>
                      <a:endParaRPr lang="pt-BR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9442043"/>
                  </a:ext>
                </a:extLst>
              </a:tr>
              <a:tr h="596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:focus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대상 요소에 초점이 맞춰 졌을 때</a:t>
                      </a:r>
                      <a:endParaRPr lang="pt-BR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169429"/>
                  </a:ext>
                </a:extLst>
              </a:tr>
              <a:tr h="596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:link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/>
                        <a:t>a </a:t>
                      </a:r>
                      <a:r>
                        <a:rPr lang="ko-KR" altLang="en-US" sz="1400"/>
                        <a:t>태그</a:t>
                      </a:r>
                      <a:endParaRPr lang="pt-BR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7969425"/>
                  </a:ext>
                </a:extLst>
              </a:tr>
              <a:tr h="596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:visited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방문한 적이 있는 링크를 </a:t>
                      </a:r>
                      <a:r>
                        <a:rPr lang="en-US" altLang="ko-KR" sz="1400"/>
                        <a:t>href </a:t>
                      </a:r>
                      <a:r>
                        <a:rPr lang="ko-KR" altLang="en-US" sz="1400"/>
                        <a:t>속성으로 가지는 </a:t>
                      </a:r>
                      <a:r>
                        <a:rPr lang="en-US" altLang="ko-KR" sz="1400"/>
                        <a:t>a</a:t>
                      </a:r>
                      <a:r>
                        <a:rPr lang="ko-KR" altLang="en-US" sz="1400"/>
                        <a:t>태그</a:t>
                      </a:r>
                      <a:endParaRPr lang="pt-BR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9061897"/>
                  </a:ext>
                </a:extLst>
              </a:tr>
              <a:tr h="596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:active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대상 요소를 마우스로 클릭하고 있을 때</a:t>
                      </a:r>
                      <a:endParaRPr lang="pt-BR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37386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7018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81694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CSS </a:t>
            </a:r>
            <a:r>
              <a:rPr lang="ko-KR" altLang="en-US"/>
              <a:t>선택자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가상클래스 선택자 </a:t>
            </a:r>
            <a:r>
              <a:rPr lang="en-US" altLang="ko-KR"/>
              <a:t>: checked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33F39C-4AA6-4926-B39D-AC23E7978673}"/>
              </a:ext>
            </a:extLst>
          </p:cNvPr>
          <p:cNvSpPr txBox="1"/>
          <p:nvPr/>
        </p:nvSpPr>
        <p:spPr>
          <a:xfrm>
            <a:off x="683568" y="1004530"/>
            <a:ext cx="7992888" cy="378565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input:checked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input:checked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"checkbox"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&lt;span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"color:green;"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선택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&lt;/span&gt;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&lt;span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"color: red;"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선택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&lt;/span&gt;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&lt;hr&gt;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"checkbox"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&lt;span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"color:green;"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선택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&lt;/span&gt;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&lt;span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"color: red;"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선택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&lt;/span&gt;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076D35-954F-494A-AE79-5939ADD3F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240" y="2414017"/>
            <a:ext cx="1238250" cy="942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0E1FA95-55AF-4D7F-A2DA-0293B447A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240" y="3566145"/>
            <a:ext cx="1238250" cy="942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8947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06568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CSS </a:t>
            </a:r>
            <a:r>
              <a:rPr lang="ko-KR" altLang="en-US"/>
              <a:t>선택자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가상클래스 선택자 </a:t>
            </a:r>
            <a:r>
              <a:rPr lang="en-US" altLang="ko-KR"/>
              <a:t>: hover, active, visited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33F39C-4AA6-4926-B39D-AC23E7978673}"/>
              </a:ext>
            </a:extLst>
          </p:cNvPr>
          <p:cNvSpPr txBox="1"/>
          <p:nvPr/>
        </p:nvSpPr>
        <p:spPr>
          <a:xfrm>
            <a:off x="683568" y="1004530"/>
            <a:ext cx="7992888" cy="304698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1.5s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a:hover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gold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a:active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aqua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a:visited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opacity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0.7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gray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"http://ggoreb.com"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이 링크를 가리켜보세요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90A436E-E05D-411D-99CD-DE416F062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578" y="3068960"/>
            <a:ext cx="2400300" cy="45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A777E09-8CDA-495F-8957-55D31AD4D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578" y="3735313"/>
            <a:ext cx="2400300" cy="45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BB7483E-DAEC-4847-9AD6-84C753CD19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4578" y="4401666"/>
            <a:ext cx="2400300" cy="45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A5531C4-8C63-4857-9EA3-3BFAB71C90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4578" y="5108709"/>
            <a:ext cx="2400300" cy="45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C225006-A6B0-4CB8-BB55-990CADAF9F74}"/>
              </a:ext>
            </a:extLst>
          </p:cNvPr>
          <p:cNvSpPr txBox="1"/>
          <p:nvPr/>
        </p:nvSpPr>
        <p:spPr>
          <a:xfrm>
            <a:off x="7354878" y="3735313"/>
            <a:ext cx="668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chemeClr val="accent6"/>
                </a:solidFill>
              </a:rPr>
              <a:t>hover</a:t>
            </a:r>
            <a:endParaRPr lang="ko-KR" altLang="en-US" sz="1400" b="1">
              <a:solidFill>
                <a:schemeClr val="accent6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0AF6BF-051E-4C07-AA3D-A8030945DBE7}"/>
              </a:ext>
            </a:extLst>
          </p:cNvPr>
          <p:cNvSpPr txBox="1"/>
          <p:nvPr/>
        </p:nvSpPr>
        <p:spPr>
          <a:xfrm>
            <a:off x="7354876" y="4401666"/>
            <a:ext cx="13215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chemeClr val="accent6"/>
                </a:solidFill>
              </a:rPr>
              <a:t>active (press)</a:t>
            </a:r>
            <a:endParaRPr lang="ko-KR" altLang="en-US" sz="1400" b="1">
              <a:solidFill>
                <a:schemeClr val="accent6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8AB620-D765-4E36-A39F-BFAEFC0304FD}"/>
              </a:ext>
            </a:extLst>
          </p:cNvPr>
          <p:cNvSpPr txBox="1"/>
          <p:nvPr/>
        </p:nvSpPr>
        <p:spPr>
          <a:xfrm>
            <a:off x="7354876" y="5108709"/>
            <a:ext cx="743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chemeClr val="accent6"/>
                </a:solidFill>
              </a:rPr>
              <a:t>visited</a:t>
            </a:r>
            <a:endParaRPr lang="ko-KR" altLang="en-US" sz="1400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519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52051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CSS </a:t>
            </a:r>
            <a:r>
              <a:rPr lang="ko-KR" altLang="en-US"/>
              <a:t>선택자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가상클래스 선택자 </a:t>
            </a:r>
            <a:r>
              <a:rPr lang="en-US" altLang="ko-KR"/>
              <a:t>: focus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33F39C-4AA6-4926-B39D-AC23E7978673}"/>
              </a:ext>
            </a:extLst>
          </p:cNvPr>
          <p:cNvSpPr txBox="1"/>
          <p:nvPr/>
        </p:nvSpPr>
        <p:spPr>
          <a:xfrm>
            <a:off x="683568" y="1004530"/>
            <a:ext cx="7992888" cy="4031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.r:focus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yellow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.g:focus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yellow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"r"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"focus =&gt; red"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&gt;&lt;br&gt;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"g"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"focus =&gt; green"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0CA6D3-D35B-481A-85B1-2D04EA7D1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68" y="2420888"/>
            <a:ext cx="2400300" cy="733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ABB5A7C-6919-4595-84E7-A2E24A76B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168" y="3270706"/>
            <a:ext cx="2400300" cy="733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76A8B4D-4449-4AC9-9AE0-FF040A718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168" y="4123011"/>
            <a:ext cx="2400300" cy="733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9759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202193" cy="3085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결과와 같이 보여지도록 코드 작성하기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가상클래스 선택자 </a:t>
            </a:r>
            <a:r>
              <a:rPr lang="en-US" altLang="ko-KR"/>
              <a:t>(focus / hover)</a:t>
            </a:r>
            <a:r>
              <a:rPr lang="ko-KR" altLang="en-US"/>
              <a:t> 사용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기본 코드</a:t>
            </a: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20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CSS </a:t>
            </a:r>
            <a:r>
              <a:rPr lang="ko-KR" altLang="en-US"/>
              <a:t>속성</a:t>
            </a:r>
            <a:endParaRPr lang="en-US" alt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0D5B5B-E156-421C-A5B9-4B4870835A04}"/>
              </a:ext>
            </a:extLst>
          </p:cNvPr>
          <p:cNvSpPr txBox="1"/>
          <p:nvPr/>
        </p:nvSpPr>
        <p:spPr>
          <a:xfrm>
            <a:off x="683568" y="1844824"/>
            <a:ext cx="4968552" cy="73866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&lt;label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"pr"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자기소개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&lt;/label&gt;&lt;br&gt;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&lt;textarea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"pr"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"pr"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"15"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"5"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&lt;/textarea&gt;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837AF1-5712-428E-898F-048E300FA1CD}"/>
              </a:ext>
            </a:extLst>
          </p:cNvPr>
          <p:cNvSpPr txBox="1"/>
          <p:nvPr/>
        </p:nvSpPr>
        <p:spPr>
          <a:xfrm>
            <a:off x="6072254" y="154042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결과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7DE170D-8D0C-43EB-B06A-EEDF36471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253" y="1812300"/>
            <a:ext cx="1236054" cy="1060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0BA91A-FE95-48CB-9051-055542E17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251" y="3124706"/>
            <a:ext cx="1236054" cy="1060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4D9C5AF-1EAF-454B-989E-89C2FCA2E6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2251" y="4437112"/>
            <a:ext cx="1236054" cy="1060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4ED023-DD09-4169-ACAF-F344E8B1F987}"/>
              </a:ext>
            </a:extLst>
          </p:cNvPr>
          <p:cNvSpPr txBox="1"/>
          <p:nvPr/>
        </p:nvSpPr>
        <p:spPr>
          <a:xfrm>
            <a:off x="7308305" y="3516336"/>
            <a:ext cx="599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chemeClr val="accent6"/>
                </a:solidFill>
              </a:rPr>
              <a:t>hover</a:t>
            </a:r>
            <a:endParaRPr lang="ko-KR" altLang="en-US" sz="1200" b="1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D53714-04A5-4EF5-B4ED-1F43DBEC4D57}"/>
              </a:ext>
            </a:extLst>
          </p:cNvPr>
          <p:cNvSpPr txBox="1"/>
          <p:nvPr/>
        </p:nvSpPr>
        <p:spPr>
          <a:xfrm>
            <a:off x="7308305" y="4828742"/>
            <a:ext cx="5757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chemeClr val="accent6"/>
                </a:solidFill>
              </a:rPr>
              <a:t>focus</a:t>
            </a:r>
            <a:endParaRPr lang="ko-KR" altLang="en-US" sz="1200" b="1">
              <a:solidFill>
                <a:schemeClr val="accent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6D677C-8C76-4B1D-B552-2015BEFC1AB5}"/>
              </a:ext>
            </a:extLst>
          </p:cNvPr>
          <p:cNvSpPr txBox="1"/>
          <p:nvPr/>
        </p:nvSpPr>
        <p:spPr>
          <a:xfrm>
            <a:off x="683568" y="3220768"/>
            <a:ext cx="4968552" cy="160043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resize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 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크기고정 *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1.2rem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 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글자크기 *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lightgray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 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배경색 *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lightpink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 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배경색 *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4077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615512" cy="5024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결과와 같이 보여지도록 코드 작성하기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인접형제</a:t>
            </a:r>
            <a:r>
              <a:rPr lang="en-US" altLang="ko-KR"/>
              <a:t>, </a:t>
            </a:r>
            <a:r>
              <a:rPr lang="ko-KR" altLang="en-US"/>
              <a:t>가상클래스 선택자 </a:t>
            </a:r>
            <a:r>
              <a:rPr lang="en-US" altLang="ko-KR"/>
              <a:t>(checked)</a:t>
            </a:r>
            <a:r>
              <a:rPr lang="ko-KR" altLang="en-US"/>
              <a:t> 사용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기본 코드</a:t>
            </a: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CSS </a:t>
            </a:r>
            <a:r>
              <a:rPr lang="ko-KR" altLang="en-US"/>
              <a:t>속성</a:t>
            </a:r>
            <a:endParaRPr lang="en-US" altLang="ko-K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8CF9B8-87FD-459C-A959-F7659F0ECDC4}"/>
              </a:ext>
            </a:extLst>
          </p:cNvPr>
          <p:cNvSpPr txBox="1"/>
          <p:nvPr/>
        </p:nvSpPr>
        <p:spPr>
          <a:xfrm>
            <a:off x="683568" y="1844824"/>
            <a:ext cx="4968552" cy="267765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밀폐된 포장식품 중에서 식중독이 발생했다면 </a:t>
            </a: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주로 어떤 균에 의해서인가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</a:t>
            </a: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"radio"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"answer"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"a1"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&lt;label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"a1"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살모넬라균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&lt;/label&gt;&lt;br&gt;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"radio"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"answer"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"a2"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&lt;label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"a2"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대장균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&lt;/label&gt;&lt;br&gt;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"radio"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"answer"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"a3"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&lt;label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"a3"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아리조나균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&lt;/label&gt;&lt;br&gt;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"radio"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"answer"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"a4"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&lt;label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"a4"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클로스트리디움 보툴리늄균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&lt;/label&gt;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A2D699-25D2-4C7E-A065-2B9A4A51DCE4}"/>
              </a:ext>
            </a:extLst>
          </p:cNvPr>
          <p:cNvSpPr txBox="1"/>
          <p:nvPr/>
        </p:nvSpPr>
        <p:spPr>
          <a:xfrm>
            <a:off x="6072254" y="154042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결과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A20A450-9298-4F80-9AF0-433CF46EEB7B}"/>
              </a:ext>
            </a:extLst>
          </p:cNvPr>
          <p:cNvSpPr txBox="1"/>
          <p:nvPr/>
        </p:nvSpPr>
        <p:spPr>
          <a:xfrm>
            <a:off x="683568" y="5111560"/>
            <a:ext cx="4968552" cy="116955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word-break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keep-all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 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줄바꿈 기준 단어 *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lightcyan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 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배경색 *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EA661B-B812-47ED-B51A-0000E9E01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251" y="1812300"/>
            <a:ext cx="2754541" cy="1060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786DB2F-E173-4862-B951-0BF0862A2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250" y="3232837"/>
            <a:ext cx="2754542" cy="1060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22337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8220520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CSS </a:t>
            </a:r>
            <a:r>
              <a:rPr lang="ko-KR" altLang="en-US"/>
              <a:t>선택자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가상클래스 선택자 </a:t>
            </a:r>
            <a:r>
              <a:rPr lang="en-US" altLang="ko-KR"/>
              <a:t>: </a:t>
            </a:r>
            <a:r>
              <a:rPr lang="ko-KR" altLang="en-US"/>
              <a:t>요소의 특별한 상태 </a:t>
            </a:r>
            <a:r>
              <a:rPr lang="en-US" altLang="ko-KR"/>
              <a:t>(ex. </a:t>
            </a:r>
            <a:r>
              <a:rPr lang="ko-KR" altLang="en-US"/>
              <a:t>체크</a:t>
            </a:r>
            <a:r>
              <a:rPr lang="en-US" altLang="ko-KR"/>
              <a:t>, </a:t>
            </a:r>
            <a:r>
              <a:rPr lang="ko-KR" altLang="en-US"/>
              <a:t>마우스 오버</a:t>
            </a:r>
            <a:r>
              <a:rPr lang="en-US" altLang="ko-KR"/>
              <a:t>, </a:t>
            </a:r>
            <a:r>
              <a:rPr lang="ko-KR" altLang="en-US"/>
              <a:t>포커스</a:t>
            </a:r>
            <a:r>
              <a:rPr lang="en-US" altLang="ko-KR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 b="1"/>
              <a:t>순서</a:t>
            </a:r>
            <a:endParaRPr lang="en-US" altLang="ko-KR" b="1"/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9381792F-6790-4501-9A03-77D74545DB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8301412"/>
              </p:ext>
            </p:extLst>
          </p:nvPr>
        </p:nvGraphicFramePr>
        <p:xfrm>
          <a:off x="683568" y="1412776"/>
          <a:ext cx="7992888" cy="520515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37162259"/>
                    </a:ext>
                  </a:extLst>
                </a:gridCol>
                <a:gridCol w="6048672">
                  <a:extLst>
                    <a:ext uri="{9D8B030D-6E8A-4147-A177-3AD203B41FA5}">
                      <a16:colId xmlns:a16="http://schemas.microsoft.com/office/drawing/2014/main" val="2704784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CSS </a:t>
                      </a:r>
                      <a:r>
                        <a:rPr lang="ko-KR" altLang="en-US" sz="1400"/>
                        <a:t>표현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9460517"/>
                  </a:ext>
                </a:extLst>
              </a:tr>
              <a:tr h="596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:nth-child(n)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문서 구조상 같은 부모의 </a:t>
                      </a:r>
                      <a:r>
                        <a:rPr lang="en-US" altLang="ko-KR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  <a:r>
                        <a:rPr lang="ko-KR" altLang="en-US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번째 자식 요소</a:t>
                      </a:r>
                      <a:endParaRPr lang="pt-BR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9856200"/>
                  </a:ext>
                </a:extLst>
              </a:tr>
              <a:tr h="596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:nth-of-type(n)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문서 구조상 같은 부모의 같은 유형 자식 중 </a:t>
                      </a:r>
                      <a:r>
                        <a:rPr lang="en-US" altLang="ko-KR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n</a:t>
                      </a:r>
                      <a:r>
                        <a:rPr lang="ko-KR" altLang="en-US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번째 요소</a:t>
                      </a:r>
                      <a:endParaRPr lang="pt-BR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9442043"/>
                  </a:ext>
                </a:extLst>
              </a:tr>
              <a:tr h="596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:first-child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문서 구조상 같은 부모의 처음 자식 요소</a:t>
                      </a:r>
                      <a:endParaRPr lang="pt-BR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169429"/>
                  </a:ext>
                </a:extLst>
              </a:tr>
              <a:tr h="596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:last-child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문서 구조상 같은 부모의 마지막 자식 요소</a:t>
                      </a:r>
                      <a:endParaRPr lang="pt-BR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7969425"/>
                  </a:ext>
                </a:extLst>
              </a:tr>
              <a:tr h="596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:first-of-type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문서 구조상 같은 부모의 같은 유형 자식 중 처음 요소</a:t>
                      </a:r>
                      <a:endParaRPr lang="pt-BR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9061897"/>
                  </a:ext>
                </a:extLst>
              </a:tr>
              <a:tr h="596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:last-of-type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문서 구조상 같은 부모의 같은 유형 자식 중 마지막 요소</a:t>
                      </a:r>
                      <a:endParaRPr lang="pt-BR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3738616"/>
                  </a:ext>
                </a:extLst>
              </a:tr>
              <a:tr h="596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:only-child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자식 요소가 </a:t>
                      </a:r>
                      <a:r>
                        <a:rPr lang="en-US" altLang="ko-KR" sz="1400"/>
                        <a:t>1</a:t>
                      </a:r>
                      <a:r>
                        <a:rPr lang="ko-KR" altLang="en-US" sz="1400"/>
                        <a:t>개인 부모 요소</a:t>
                      </a:r>
                      <a:endParaRPr lang="pt-BR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5348196"/>
                  </a:ext>
                </a:extLst>
              </a:tr>
              <a:tr h="596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:empty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자식 요소가 없는 요소</a:t>
                      </a:r>
                      <a:endParaRPr lang="pt-BR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1119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2557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766037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CSS </a:t>
            </a:r>
            <a:r>
              <a:rPr lang="ko-KR" altLang="en-US"/>
              <a:t>선택자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가상클래스 선택자 </a:t>
            </a:r>
            <a:r>
              <a:rPr lang="en-US" altLang="ko-KR"/>
              <a:t>: nth-child, nth-of-type (</a:t>
            </a:r>
            <a:r>
              <a:rPr lang="ko-KR" altLang="en-US" b="1"/>
              <a:t>자식 요소의 종류 같음</a:t>
            </a:r>
            <a:r>
              <a:rPr lang="en-US" altLang="ko-KR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33F39C-4AA6-4926-B39D-AC23E7978673}"/>
              </a:ext>
            </a:extLst>
          </p:cNvPr>
          <p:cNvSpPr txBox="1"/>
          <p:nvPr/>
        </p:nvSpPr>
        <p:spPr>
          <a:xfrm>
            <a:off x="683568" y="1004530"/>
            <a:ext cx="7992888" cy="477053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.child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u:nth-child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(odd)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coral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u:nth-of-type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coral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"child"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&lt;u&gt;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&lt;/u&gt;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&lt;u&gt;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&lt;/u&gt;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&lt;u&gt;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&lt;/u&gt;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&lt;u&gt;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&lt;/u&gt;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&lt;u&gt;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&lt;/u&gt;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&lt;u&gt;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&lt;/u&gt;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&lt;u&gt;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&lt;/u&gt;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&lt;u&gt;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&lt;/u&gt;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&lt;u&gt;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&lt;/u&gt;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&lt;u&gt;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&lt;/u&gt;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&lt;u&gt;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&lt;/u&gt;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&lt;u&gt;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&lt;/u&gt;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1230CE3-3220-4479-83D0-A90138ECC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68" y="4077072"/>
            <a:ext cx="2400300" cy="733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5959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135287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CSS </a:t>
            </a:r>
            <a:r>
              <a:rPr lang="ko-KR" altLang="en-US"/>
              <a:t>우선 순위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1.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!important</a:t>
            </a:r>
            <a:r>
              <a:rPr lang="en-US" altLang="ko-KR"/>
              <a:t> </a:t>
            </a:r>
            <a:r>
              <a:rPr lang="ko-KR" altLang="en-US"/>
              <a:t>속성 사용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2. </a:t>
            </a:r>
            <a:r>
              <a:rPr lang="ko-KR" altLang="en-US"/>
              <a:t>태그에 직접 적용 </a:t>
            </a:r>
            <a:r>
              <a:rPr lang="en-US" altLang="ko-KR"/>
              <a:t>(</a:t>
            </a:r>
            <a:r>
              <a:rPr lang="ko-KR" altLang="en-US"/>
              <a:t>인라인 스타일</a:t>
            </a:r>
            <a:r>
              <a:rPr lang="en-US" altLang="ko-KR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3. </a:t>
            </a:r>
            <a:r>
              <a:rPr lang="ko-KR" altLang="en-US"/>
              <a:t>아이디</a:t>
            </a:r>
            <a:r>
              <a:rPr lang="en-US" altLang="ko-KR"/>
              <a:t> &gt; (</a:t>
            </a:r>
            <a:r>
              <a:rPr lang="ko-KR" altLang="en-US"/>
              <a:t>클래스</a:t>
            </a:r>
            <a:r>
              <a:rPr lang="en-US" altLang="ko-KR"/>
              <a:t>, </a:t>
            </a:r>
            <a:r>
              <a:rPr lang="ko-KR" altLang="en-US"/>
              <a:t>속성</a:t>
            </a:r>
            <a:r>
              <a:rPr lang="en-US" altLang="ko-KR"/>
              <a:t>, </a:t>
            </a:r>
            <a:r>
              <a:rPr lang="ko-KR" altLang="en-US"/>
              <a:t>가상클래스</a:t>
            </a:r>
            <a:r>
              <a:rPr lang="en-US" altLang="ko-KR"/>
              <a:t>, </a:t>
            </a:r>
            <a:r>
              <a:rPr lang="ko-KR" altLang="en-US"/>
              <a:t>가상요소</a:t>
            </a:r>
            <a:r>
              <a:rPr lang="en-US" altLang="ko-KR"/>
              <a:t>) &gt; </a:t>
            </a:r>
            <a:r>
              <a:rPr lang="ko-KR" altLang="en-US"/>
              <a:t>태그 </a:t>
            </a:r>
            <a:r>
              <a:rPr lang="en-US" altLang="ko-KR"/>
              <a:t>&gt; </a:t>
            </a:r>
            <a:r>
              <a:rPr lang="ko-KR" altLang="en-US"/>
              <a:t>전체</a:t>
            </a:r>
            <a:endParaRPr lang="en-US" altLang="ko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DFDCFC-3D0C-4769-A025-F1990FF76018}"/>
              </a:ext>
            </a:extLst>
          </p:cNvPr>
          <p:cNvSpPr txBox="1"/>
          <p:nvPr/>
        </p:nvSpPr>
        <p:spPr>
          <a:xfrm>
            <a:off x="5220072" y="2204864"/>
            <a:ext cx="3660746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#text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"color: coral;"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색상변경 우선순위 확인</a:t>
            </a: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9C4EE1-D35A-485E-8559-A322EA2DC94F}"/>
              </a:ext>
            </a:extLst>
          </p:cNvPr>
          <p:cNvSpPr txBox="1"/>
          <p:nvPr/>
        </p:nvSpPr>
        <p:spPr>
          <a:xfrm>
            <a:off x="5220072" y="1897087"/>
            <a:ext cx="3023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태그에 직접 적용 </a:t>
            </a:r>
            <a:r>
              <a:rPr lang="en-US" altLang="ko-KR" sz="1400" b="1"/>
              <a:t>&gt; </a:t>
            </a:r>
            <a:r>
              <a:rPr lang="ko-KR" altLang="en-US" sz="1400" b="1"/>
              <a:t>아이디 선택자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C6FB5E-90A2-42A0-AEF6-8458F3F82576}"/>
              </a:ext>
            </a:extLst>
          </p:cNvPr>
          <p:cNvSpPr txBox="1"/>
          <p:nvPr/>
        </p:nvSpPr>
        <p:spPr>
          <a:xfrm>
            <a:off x="827584" y="2204864"/>
            <a:ext cx="3660746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!important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"color: coral;"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색상변경 우선순위 확인</a:t>
            </a: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0ABFF4-FA16-4C46-BDEB-0C5D39004817}"/>
              </a:ext>
            </a:extLst>
          </p:cNvPr>
          <p:cNvSpPr txBox="1"/>
          <p:nvPr/>
        </p:nvSpPr>
        <p:spPr>
          <a:xfrm>
            <a:off x="827584" y="1897087"/>
            <a:ext cx="31589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/>
              <a:t>!important </a:t>
            </a:r>
            <a:r>
              <a:rPr lang="ko-KR" altLang="en-US" sz="1400" b="1"/>
              <a:t>속성 </a:t>
            </a:r>
            <a:r>
              <a:rPr lang="en-US" altLang="ko-KR" sz="1400" b="1"/>
              <a:t>&gt; </a:t>
            </a:r>
            <a:r>
              <a:rPr lang="ko-KR" altLang="en-US" sz="1400" b="1"/>
              <a:t>태그에 직접 적용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5D1E03-B3D3-4DCE-9CBE-34AB20324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224" y="3356992"/>
            <a:ext cx="2266950" cy="628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3F648CD-403B-4AE3-8971-5FDD08158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578" y="3356992"/>
            <a:ext cx="2266950" cy="628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117DD0-4742-4E9A-B618-84CD5DBC8DA3}"/>
              </a:ext>
            </a:extLst>
          </p:cNvPr>
          <p:cNvSpPr txBox="1"/>
          <p:nvPr/>
        </p:nvSpPr>
        <p:spPr>
          <a:xfrm>
            <a:off x="827584" y="4528865"/>
            <a:ext cx="3660746" cy="16004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#text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.title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색상변경 우선순위 확인</a:t>
            </a: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57F9E9-AFF9-45A9-B8C1-0A71D7A53D64}"/>
              </a:ext>
            </a:extLst>
          </p:cNvPr>
          <p:cNvSpPr txBox="1"/>
          <p:nvPr/>
        </p:nvSpPr>
        <p:spPr>
          <a:xfrm>
            <a:off x="827584" y="4221088"/>
            <a:ext cx="28280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아이디 선택자 </a:t>
            </a:r>
            <a:r>
              <a:rPr lang="en-US" altLang="ko-KR" sz="1400" b="1"/>
              <a:t>&gt; </a:t>
            </a:r>
            <a:r>
              <a:rPr lang="ko-KR" altLang="en-US" sz="1400" b="1"/>
              <a:t>클래스</a:t>
            </a:r>
            <a:r>
              <a:rPr lang="en-US" altLang="ko-KR" sz="1400" b="1"/>
              <a:t>, </a:t>
            </a:r>
            <a:r>
              <a:rPr lang="ko-KR" altLang="en-US" sz="1400" b="1"/>
              <a:t>속성</a:t>
            </a:r>
            <a:r>
              <a:rPr lang="en-US" altLang="ko-KR" sz="1400" b="1"/>
              <a:t> </a:t>
            </a:r>
            <a:r>
              <a:rPr lang="ko-KR" altLang="en-US" sz="1400" b="1"/>
              <a:t>등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11219D8-55AA-4464-B298-A963F142B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224" y="5916439"/>
            <a:ext cx="2266950" cy="628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A497675-2FCE-434B-9FAC-3F43415FAC45}"/>
              </a:ext>
            </a:extLst>
          </p:cNvPr>
          <p:cNvSpPr txBox="1"/>
          <p:nvPr/>
        </p:nvSpPr>
        <p:spPr>
          <a:xfrm>
            <a:off x="5220072" y="4528865"/>
            <a:ext cx="3660746" cy="16004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.title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[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{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"desc"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색상변경 우선순위 확인</a:t>
            </a: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CCF918-D392-4186-8818-415E4DF7EE1D}"/>
              </a:ext>
            </a:extLst>
          </p:cNvPr>
          <p:cNvSpPr txBox="1"/>
          <p:nvPr/>
        </p:nvSpPr>
        <p:spPr>
          <a:xfrm>
            <a:off x="5220072" y="4221088"/>
            <a:ext cx="34323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u="sng"/>
              <a:t>순위가 같은 경우 늦게 작성된 코드 적용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89775CC-27E6-483F-B2E5-27F6E85FC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712" y="5916439"/>
            <a:ext cx="2266950" cy="628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72564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766037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CSS </a:t>
            </a:r>
            <a:r>
              <a:rPr lang="ko-KR" altLang="en-US"/>
              <a:t>선택자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가상클래스 선택자 </a:t>
            </a:r>
            <a:r>
              <a:rPr lang="en-US" altLang="ko-KR"/>
              <a:t>: nth-child, nth-of-type (</a:t>
            </a:r>
            <a:r>
              <a:rPr lang="ko-KR" altLang="en-US" b="1"/>
              <a:t>자식 요소의 종류 다름</a:t>
            </a:r>
            <a:r>
              <a:rPr lang="en-US" altLang="ko-KR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33F39C-4AA6-4926-B39D-AC23E7978673}"/>
              </a:ext>
            </a:extLst>
          </p:cNvPr>
          <p:cNvSpPr txBox="1"/>
          <p:nvPr/>
        </p:nvSpPr>
        <p:spPr>
          <a:xfrm>
            <a:off x="683568" y="1004530"/>
            <a:ext cx="7992888" cy="477053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.child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u:nth-child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(odd)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greenyellow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u:nth-of-type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greenyellow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"child"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&lt;u&gt;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&lt;/u&gt;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&lt;u&gt;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&lt;/u&gt;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&lt;em&gt;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&lt;/em&gt;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&lt;u&gt;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&lt;/u&gt;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&lt;u&gt;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&lt;/u&gt;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&lt;u&gt;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&lt;/u&gt;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&lt;u&gt;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&lt;/u&gt;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&lt;u&gt;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&lt;/u&gt;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&lt;em&gt;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&lt;/em&gt;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&lt;u&gt;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&lt;/u&gt;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&lt;u&gt;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&lt;/u&gt;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&lt;u&gt;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번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&lt;/u&gt;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D74B52-6BE3-4E89-927A-F42CE76DA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68" y="4077071"/>
            <a:ext cx="2400300" cy="733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39598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22261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CSS </a:t>
            </a:r>
            <a:r>
              <a:rPr lang="ko-KR" altLang="en-US"/>
              <a:t>선택자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가상클래스 선택자 </a:t>
            </a:r>
            <a:r>
              <a:rPr lang="en-US" altLang="ko-KR"/>
              <a:t>: nth-child, nth-of-type (</a:t>
            </a:r>
            <a:r>
              <a:rPr lang="ko-KR" altLang="en-US" b="1"/>
              <a:t>부모가 다른 경우</a:t>
            </a:r>
            <a:r>
              <a:rPr lang="en-US" altLang="ko-KR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33F39C-4AA6-4926-B39D-AC23E7978673}"/>
              </a:ext>
            </a:extLst>
          </p:cNvPr>
          <p:cNvSpPr txBox="1"/>
          <p:nvPr/>
        </p:nvSpPr>
        <p:spPr>
          <a:xfrm>
            <a:off x="683568" y="1004530"/>
            <a:ext cx="7992888" cy="477053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td:nth-of-type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2n+1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lime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&lt;table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CD3131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&lt;tr&gt;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&lt;td&gt;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&lt;/td&gt;&lt;td&gt;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&lt;/td&gt;&lt;td&gt;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&lt;/td&gt;&lt;td&gt;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&lt;/td&gt;&lt;td&gt;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&lt;/td&gt;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&lt;/tr&gt;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&lt;tr&gt;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&lt;td&gt;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&lt;/td&gt;&lt;td&gt;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&lt;/td&gt;&lt;td&gt;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&lt;/td&gt;&lt;td&gt;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&lt;/td&gt;&lt;td&gt;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&lt;/td&gt;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&lt;/tr&gt;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&lt;tr&gt;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&lt;td&gt;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&lt;/td&gt;&lt;td&gt;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&lt;/td&gt;&lt;td&gt;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&lt;/td&gt;&lt;td&gt;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&lt;/td&gt;&lt;td&gt;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&lt;/td&gt;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&lt;/tr&gt;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&lt;/table&gt;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633D93-9D6E-4763-B5DD-712E4BA1E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343" y="4077072"/>
            <a:ext cx="1381125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39367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575565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결과와 같이 보여지도록 코드 작성하기 </a:t>
            </a:r>
            <a:r>
              <a:rPr lang="en-US" altLang="ko-KR"/>
              <a:t>(1 / 2)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가상클래스 선택자 사용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기본 코드</a:t>
            </a:r>
            <a:endParaRPr lang="en-US" altLang="ko-K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8CF9B8-87FD-459C-A959-F7659F0ECDC4}"/>
              </a:ext>
            </a:extLst>
          </p:cNvPr>
          <p:cNvSpPr txBox="1"/>
          <p:nvPr/>
        </p:nvSpPr>
        <p:spPr>
          <a:xfrm>
            <a:off x="683568" y="1844824"/>
            <a:ext cx="6552728" cy="375487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&lt;table&gt;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&lt;tr&gt;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&lt;td&gt;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&lt;/td&gt;&lt;td&gt;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&lt;/td&gt;&lt;td&gt;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&lt;/td&gt;&lt;td&gt;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&lt;/td&gt;&lt;td&gt;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&lt;/td&gt;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&lt;/tr&gt;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&lt;tr&gt;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&lt;td&gt;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&lt;/td&gt;&lt;td&gt;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&lt;/td&gt;&lt;td&gt;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&lt;/td&gt;&lt;td&gt;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&lt;/td&gt;&lt;td&gt;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&lt;/td&gt;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&lt;/tr&gt;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&lt;tr&gt;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&lt;td&gt;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&lt;/td&gt;&lt;td&gt;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&lt;/td&gt;&lt;td&gt;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13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&lt;/td&gt;&lt;td&gt;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14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&lt;/td&gt;&lt;/td&gt;&lt;td&gt;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&lt;/td&gt;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&lt;/tr&gt;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&lt;tr&gt;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&lt;td&gt;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&lt;/td&gt;&lt;td&gt;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&lt;/td&gt;&lt;td&gt;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&lt;/td&gt;&lt;td&gt;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19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&lt;/td&gt;&lt;td&gt;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&lt;/td&gt;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&lt;/tr&gt;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&lt;tr&gt;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&lt;td&gt;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21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&lt;/td&gt;&lt;td&gt;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&lt;/td&gt;&lt;td&gt;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23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&lt;/td&gt;&lt;td&gt;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24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&lt;/td&gt;&lt;td&gt;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&lt;/td&gt;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&lt;/tr&gt;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&lt;/table&gt;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A2D699-25D2-4C7E-A065-2B9A4A51DCE4}"/>
              </a:ext>
            </a:extLst>
          </p:cNvPr>
          <p:cNvSpPr txBox="1"/>
          <p:nvPr/>
        </p:nvSpPr>
        <p:spPr>
          <a:xfrm>
            <a:off x="6732244" y="414908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3997A9-818F-4497-A8D1-82109C8D9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240" y="4420960"/>
            <a:ext cx="1681621" cy="1976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0783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575565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결과와 같이 보여지도록 코드 작성하기 </a:t>
            </a:r>
            <a:r>
              <a:rPr lang="en-US" altLang="ko-KR"/>
              <a:t>(2 / 2)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가상클래스 선택자 사용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CSS</a:t>
            </a:r>
            <a:r>
              <a:rPr lang="ko-KR" altLang="en-US"/>
              <a:t> 속성</a:t>
            </a:r>
            <a:endParaRPr lang="en-US" altLang="ko-K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8CF9B8-87FD-459C-A959-F7659F0ECDC4}"/>
              </a:ext>
            </a:extLst>
          </p:cNvPr>
          <p:cNvSpPr txBox="1"/>
          <p:nvPr/>
        </p:nvSpPr>
        <p:spPr>
          <a:xfrm>
            <a:off x="683568" y="1844824"/>
            <a:ext cx="6552728" cy="440120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 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요소 배치 속성 *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align-items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 (flex 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속성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정렬 *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 (flex 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속성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정렬 *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border-spacing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 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테두리 두께 없애기 *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 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글자정렬 *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1.5em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 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글자크기 *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 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테두리 *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border-top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 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테두리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상단 *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border-bottom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 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테두리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하단 *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border-left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 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테두리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좌측 *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border-right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 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테두리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우측 *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underline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 </a:t>
            </a:r>
            <a:r>
              <a:rPr lang="ko-KR" altLang="en-US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밑줄 *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lightgreen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lightpink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A2D699-25D2-4C7E-A065-2B9A4A51DCE4}"/>
              </a:ext>
            </a:extLst>
          </p:cNvPr>
          <p:cNvSpPr txBox="1"/>
          <p:nvPr/>
        </p:nvSpPr>
        <p:spPr>
          <a:xfrm>
            <a:off x="6732244" y="414908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3997A9-818F-4497-A8D1-82109C8D9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240" y="4420960"/>
            <a:ext cx="1681621" cy="1976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42635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208477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CSS </a:t>
            </a:r>
            <a:r>
              <a:rPr lang="ko-KR" altLang="en-US"/>
              <a:t>선택자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가상요소 선택자 </a:t>
            </a:r>
            <a:r>
              <a:rPr lang="en-US" altLang="ko-KR"/>
              <a:t>: </a:t>
            </a:r>
            <a:r>
              <a:rPr lang="ko-KR" altLang="en-US"/>
              <a:t>개념으로 존재하는 요소</a:t>
            </a:r>
            <a:endParaRPr lang="en-US" altLang="ko-KR"/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9381792F-6790-4501-9A03-77D74545DB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7415067"/>
              </p:ext>
            </p:extLst>
          </p:nvPr>
        </p:nvGraphicFramePr>
        <p:xfrm>
          <a:off x="683568" y="1017566"/>
          <a:ext cx="7992888" cy="341523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37162259"/>
                    </a:ext>
                  </a:extLst>
                </a:gridCol>
                <a:gridCol w="6048672">
                  <a:extLst>
                    <a:ext uri="{9D8B030D-6E8A-4147-A177-3AD203B41FA5}">
                      <a16:colId xmlns:a16="http://schemas.microsoft.com/office/drawing/2014/main" val="2704784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CSS </a:t>
                      </a:r>
                      <a:r>
                        <a:rPr lang="ko-KR" altLang="en-US" sz="1400"/>
                        <a:t>표현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9460517"/>
                  </a:ext>
                </a:extLst>
              </a:tr>
              <a:tr h="596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::after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특정 요소의 내용 뒤</a:t>
                      </a:r>
                      <a:endParaRPr lang="pt-BR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9856200"/>
                  </a:ext>
                </a:extLst>
              </a:tr>
              <a:tr h="596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::before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특정 요소의 내용 앞</a:t>
                      </a:r>
                      <a:endParaRPr lang="pt-BR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9442043"/>
                  </a:ext>
                </a:extLst>
              </a:tr>
              <a:tr h="596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::selection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Drag</a:t>
                      </a:r>
                      <a:r>
                        <a:rPr lang="ko-KR" altLang="en-US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 해서 선택되는 영역</a:t>
                      </a:r>
                      <a:endParaRPr lang="pt-BR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169429"/>
                  </a:ext>
                </a:extLst>
              </a:tr>
              <a:tr h="596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::first-letter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특정 요소의 첫번째 글자</a:t>
                      </a:r>
                      <a:endParaRPr lang="pt-BR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7969425"/>
                  </a:ext>
                </a:extLst>
              </a:tr>
              <a:tr h="596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::first-line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특정 요소의 첫번째 행</a:t>
                      </a:r>
                      <a:endParaRPr lang="pt-BR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90618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00572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058629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CSS </a:t>
            </a:r>
            <a:r>
              <a:rPr lang="ko-KR" altLang="en-US"/>
              <a:t>선택자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가상요소 선택자 </a:t>
            </a:r>
            <a:r>
              <a:rPr lang="en-US" altLang="ko-KR"/>
              <a:t>: after, before, selection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33F39C-4AA6-4926-B39D-AC23E7978673}"/>
              </a:ext>
            </a:extLst>
          </p:cNvPr>
          <p:cNvSpPr txBox="1"/>
          <p:nvPr/>
        </p:nvSpPr>
        <p:spPr>
          <a:xfrm>
            <a:off x="683568" y="1004530"/>
            <a:ext cx="7992888" cy="55092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a::before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앵커 태그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 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skyblue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a:active::after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 ('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attr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')'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purple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a::selection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cyan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a:visited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a:active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yellow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"http://ggoreb.com"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GGoReb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&lt;/a&gt;&lt;br&gt;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"http://www.zdnet.co.kr"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ZDNET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&lt;/a&gt;&lt;br&gt;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"http://www.oss.kr"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공개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SW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포털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&lt;/a&gt;&lt;br&gt;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"http://bloter.net"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블로터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F1F0DF-9233-456D-978A-1FF3B7C21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753" y="1988840"/>
            <a:ext cx="2710489" cy="8420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743984-5217-4DB7-B751-2D3786E03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753" y="3021303"/>
            <a:ext cx="2710489" cy="8420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1662F6F-00D2-4A41-B95C-25C0EB3E2A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7753" y="4053766"/>
            <a:ext cx="2710489" cy="8420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5289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218510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CSS </a:t>
            </a:r>
            <a:r>
              <a:rPr lang="ko-KR" altLang="en-US"/>
              <a:t>선택자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가상요소 선택자 </a:t>
            </a:r>
            <a:r>
              <a:rPr lang="en-US" altLang="ko-KR"/>
              <a:t>: after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33F39C-4AA6-4926-B39D-AC23E7978673}"/>
              </a:ext>
            </a:extLst>
          </p:cNvPr>
          <p:cNvSpPr txBox="1"/>
          <p:nvPr/>
        </p:nvSpPr>
        <p:spPr>
          <a:xfrm>
            <a:off x="683568" y="1004530"/>
            <a:ext cx="7992888" cy="55092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help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underline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:hover::after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:focus::after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attr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24px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min-width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lightgray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#ffffcc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12px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14px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이 예제는</a:t>
            </a: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&lt;span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단어와 문장 부호의 집합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텍스트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&lt;/span&gt;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와 함께 약간의</a:t>
            </a: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&lt;span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호버 시 보여지는 작은 팝업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툴팁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&lt;/span&gt;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을 포함합니다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5332DAB-8B6D-49EB-90DC-8DC1534B1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666" y="4365104"/>
            <a:ext cx="3533576" cy="802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46561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709494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CSS </a:t>
            </a:r>
            <a:r>
              <a:rPr lang="ko-KR" altLang="en-US"/>
              <a:t>선택자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가상요소 선택자 </a:t>
            </a:r>
            <a:r>
              <a:rPr lang="en-US" altLang="ko-KR"/>
              <a:t>: first-letter, first-line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33F39C-4AA6-4926-B39D-AC23E7978673}"/>
              </a:ext>
            </a:extLst>
          </p:cNvPr>
          <p:cNvSpPr txBox="1"/>
          <p:nvPr/>
        </p:nvSpPr>
        <p:spPr>
          <a:xfrm>
            <a:off x="683568" y="1004530"/>
            <a:ext cx="7992888" cy="452431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p::first-line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1.4rem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p::first-letter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aqua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Lorem ipsum dolor sit amet consectetur adipisicing elit. 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Ipsum nulla perspiciatis minus consectetur officia. 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Accusantium minima aspernatur impedit, 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aperiam voluptate velit nobis incidunt, 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laborum illum blanditiis quod maiores quo ullam?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209568-7B53-48F4-BB84-8791B7EEC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329" y="2492896"/>
            <a:ext cx="3661914" cy="831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16349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359352" cy="59942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CSS</a:t>
            </a:r>
            <a:r>
              <a:rPr lang="ko-KR" altLang="en-US"/>
              <a:t> 단위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표현 형식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숫자 </a:t>
            </a:r>
            <a:r>
              <a:rPr lang="en-US" altLang="ko-KR"/>
              <a:t>: 10, 0, -5, 0.12 </a:t>
            </a:r>
            <a:r>
              <a:rPr lang="ko-KR" altLang="en-US"/>
              <a:t>등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숫자</a:t>
            </a:r>
            <a:r>
              <a:rPr lang="en-US" altLang="ko-KR"/>
              <a:t>+</a:t>
            </a:r>
            <a:r>
              <a:rPr lang="ko-KR" altLang="en-US"/>
              <a:t>단위 </a:t>
            </a:r>
            <a:r>
              <a:rPr lang="en-US" altLang="ko-KR"/>
              <a:t>: 60deg, 3s, 10px, 1.5em </a:t>
            </a:r>
            <a:r>
              <a:rPr lang="ko-KR" altLang="en-US"/>
              <a:t>등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비율 </a:t>
            </a:r>
            <a:r>
              <a:rPr lang="en-US" altLang="ko-KR"/>
              <a:t>: 10%, 90% </a:t>
            </a:r>
            <a:r>
              <a:rPr lang="ko-KR" altLang="en-US"/>
              <a:t>등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절대 길이 단위</a:t>
            </a: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20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일반적으로 </a:t>
            </a:r>
            <a:r>
              <a:rPr lang="en-US" altLang="ko-KR"/>
              <a:t>px </a:t>
            </a:r>
            <a:r>
              <a:rPr lang="ko-KR" altLang="en-US"/>
              <a:t>이외의 단위는 인쇄에 사용</a:t>
            </a:r>
            <a:endParaRPr lang="en-US" altLang="ko-KR"/>
          </a:p>
        </p:txBody>
      </p:sp>
      <p:graphicFrame>
        <p:nvGraphicFramePr>
          <p:cNvPr id="8" name="표 2">
            <a:extLst>
              <a:ext uri="{FF2B5EF4-FFF2-40B4-BE49-F238E27FC236}">
                <a16:creationId xmlns:a16="http://schemas.microsoft.com/office/drawing/2014/main" id="{5ED4A587-2F73-4FE0-A2CE-C90728898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670301"/>
              </p:ext>
            </p:extLst>
          </p:nvPr>
        </p:nvGraphicFramePr>
        <p:xfrm>
          <a:off x="683568" y="2708920"/>
          <a:ext cx="7992888" cy="28186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64296">
                  <a:extLst>
                    <a:ext uri="{9D8B030D-6E8A-4147-A177-3AD203B41FA5}">
                      <a16:colId xmlns:a16="http://schemas.microsoft.com/office/drawing/2014/main" val="237162259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7047843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61910796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단위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길이 계산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9460517"/>
                  </a:ext>
                </a:extLst>
              </a:tr>
              <a:tr h="596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/>
                        <a:t>px</a:t>
                      </a:r>
                      <a:endParaRPr lang="ko-KR" altLang="en-US" sz="14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픽셀</a:t>
                      </a:r>
                      <a:endParaRPr lang="pt-BR" altLang="ko-KR" sz="1400" b="1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1/</a:t>
                      </a:r>
                      <a:r>
                        <a:rPr lang="ko-KR" altLang="en-US" sz="1400" b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해상도</a:t>
                      </a:r>
                      <a:endParaRPr lang="pt-BR" altLang="ko-KR" sz="1400" b="1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9856200"/>
                  </a:ext>
                </a:extLst>
              </a:tr>
              <a:tr h="596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cm / mm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센티미터 </a:t>
                      </a:r>
                      <a:r>
                        <a:rPr lang="en-US" altLang="ko-KR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/ </a:t>
                      </a:r>
                      <a:r>
                        <a:rPr lang="ko-KR" altLang="en-US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밀리미터</a:t>
                      </a:r>
                      <a:endParaRPr lang="pt-BR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1cm / 1mm</a:t>
                      </a:r>
                      <a:endParaRPr lang="pt-BR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9442043"/>
                  </a:ext>
                </a:extLst>
              </a:tr>
              <a:tr h="596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in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인치</a:t>
                      </a:r>
                      <a:endParaRPr lang="pt-BR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2.54cm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169429"/>
                  </a:ext>
                </a:extLst>
              </a:tr>
              <a:tr h="596638">
                <a:tc gridSpan="3">
                  <a:txBody>
                    <a:bodyPr/>
                    <a:lstStyle/>
                    <a:p>
                      <a:pPr algn="l" latinLnBrk="1"/>
                      <a:r>
                        <a:rPr lang="en-US" altLang="ko-KR" sz="1400"/>
                        <a:t>  pc (1/16</a:t>
                      </a:r>
                      <a:r>
                        <a:rPr lang="ko-KR" altLang="en-US" sz="1400"/>
                        <a:t>인치</a:t>
                      </a:r>
                      <a:r>
                        <a:rPr lang="en-US" altLang="ko-KR" sz="1400"/>
                        <a:t>), pt (1/72</a:t>
                      </a:r>
                      <a:r>
                        <a:rPr lang="ko-KR" altLang="en-US" sz="1400"/>
                        <a:t>인치</a:t>
                      </a:r>
                      <a:r>
                        <a:rPr lang="en-US" altLang="ko-KR" sz="1400"/>
                        <a:t>) ...</a:t>
                      </a:r>
                      <a:endParaRPr lang="ko-KR" altLang="en-US" sz="140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di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87968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41374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915950" cy="544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CSS</a:t>
            </a:r>
            <a:r>
              <a:rPr lang="ko-KR" altLang="en-US"/>
              <a:t> 단위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상대 길이 단위</a:t>
            </a: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em / rem : </a:t>
            </a:r>
            <a:r>
              <a:rPr lang="ko-KR" altLang="en-US"/>
              <a:t>텍스트의 크기를 조절할 때 사용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        </a:t>
            </a:r>
            <a:r>
              <a:rPr lang="en-US" altLang="ko-KR"/>
              <a:t>- vw / vh / % : </a:t>
            </a:r>
            <a:r>
              <a:rPr lang="ko-KR" altLang="en-US"/>
              <a:t>크기에 따라 반응하는 박스의 크기를 조절할 때 사용</a:t>
            </a:r>
            <a:endParaRPr lang="en-US" altLang="ko-KR"/>
          </a:p>
        </p:txBody>
      </p:sp>
      <p:graphicFrame>
        <p:nvGraphicFramePr>
          <p:cNvPr id="8" name="표 2">
            <a:extLst>
              <a:ext uri="{FF2B5EF4-FFF2-40B4-BE49-F238E27FC236}">
                <a16:creationId xmlns:a16="http://schemas.microsoft.com/office/drawing/2014/main" id="{5ED4A587-2F73-4FE0-A2CE-C907288983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673010"/>
              </p:ext>
            </p:extLst>
          </p:nvPr>
        </p:nvGraphicFramePr>
        <p:xfrm>
          <a:off x="683568" y="1052736"/>
          <a:ext cx="7992888" cy="341523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64296">
                  <a:extLst>
                    <a:ext uri="{9D8B030D-6E8A-4147-A177-3AD203B41FA5}">
                      <a16:colId xmlns:a16="http://schemas.microsoft.com/office/drawing/2014/main" val="237162259"/>
                    </a:ext>
                  </a:extLst>
                </a:gridCol>
                <a:gridCol w="5328592">
                  <a:extLst>
                    <a:ext uri="{9D8B030D-6E8A-4147-A177-3AD203B41FA5}">
                      <a16:colId xmlns:a16="http://schemas.microsoft.com/office/drawing/2014/main" val="27047843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단위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길이 계산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9460517"/>
                  </a:ext>
                </a:extLst>
              </a:tr>
              <a:tr h="596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/>
                        <a:t>em</a:t>
                      </a:r>
                      <a:endParaRPr lang="ko-KR" altLang="en-US" sz="14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부모 요소의 글꼴 크기 </a:t>
                      </a:r>
                      <a:r>
                        <a:rPr lang="en-US" altLang="ko-KR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ko-KR" altLang="en-US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브라우저의 기본값 </a:t>
                      </a:r>
                      <a:r>
                        <a:rPr lang="en-US" altLang="ko-KR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16px)</a:t>
                      </a:r>
                      <a:endParaRPr lang="pt-BR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9856200"/>
                  </a:ext>
                </a:extLst>
              </a:tr>
              <a:tr h="596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rem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루트 요소의 글꼴 크기 </a:t>
                      </a:r>
                      <a:r>
                        <a:rPr lang="en-US" altLang="ko-KR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ko-KR" altLang="en-US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브라우저의 기본값 </a:t>
                      </a:r>
                      <a:r>
                        <a:rPr lang="en-US" altLang="ko-KR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16px)</a:t>
                      </a:r>
                      <a:endParaRPr lang="pt-BR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9442043"/>
                  </a:ext>
                </a:extLst>
              </a:tr>
              <a:tr h="596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vw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viewport </a:t>
                      </a:r>
                      <a:r>
                        <a:rPr lang="ko-KR" altLang="en-US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너비 백분율</a:t>
                      </a:r>
                      <a:endParaRPr lang="pt-BR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169429"/>
                  </a:ext>
                </a:extLst>
              </a:tr>
              <a:tr h="596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vh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ko-KR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viewport </a:t>
                      </a:r>
                      <a:r>
                        <a:rPr lang="ko-KR" altLang="en-US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높이 백분율</a:t>
                      </a:r>
                      <a:endParaRPr lang="pt-BR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1102067"/>
                  </a:ext>
                </a:extLst>
              </a:tr>
              <a:tr h="5966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%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부모의 크기 백분율</a:t>
                      </a:r>
                      <a:endParaRPr lang="pt-BR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5837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4500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166744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CSS </a:t>
            </a:r>
            <a:r>
              <a:rPr lang="ko-KR" altLang="en-US"/>
              <a:t>선택자</a:t>
            </a:r>
            <a:endParaRPr lang="en-US" altLang="ko-KR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81683EEF-7E8F-4F7B-863B-C34036D0F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695861"/>
              </p:ext>
            </p:extLst>
          </p:nvPr>
        </p:nvGraphicFramePr>
        <p:xfrm>
          <a:off x="683568" y="692696"/>
          <a:ext cx="7992888" cy="460851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37162259"/>
                    </a:ext>
                  </a:extLst>
                </a:gridCol>
                <a:gridCol w="2844316">
                  <a:extLst>
                    <a:ext uri="{9D8B030D-6E8A-4147-A177-3AD203B41FA5}">
                      <a16:colId xmlns:a16="http://schemas.microsoft.com/office/drawing/2014/main" val="27047843"/>
                    </a:ext>
                  </a:extLst>
                </a:gridCol>
                <a:gridCol w="1998222">
                  <a:extLst>
                    <a:ext uri="{9D8B030D-6E8A-4147-A177-3AD203B41FA5}">
                      <a16:colId xmlns:a16="http://schemas.microsoft.com/office/drawing/2014/main" val="339979375"/>
                    </a:ext>
                  </a:extLst>
                </a:gridCol>
                <a:gridCol w="1998222">
                  <a:extLst>
                    <a:ext uri="{9D8B030D-6E8A-4147-A177-3AD203B41FA5}">
                      <a16:colId xmlns:a16="http://schemas.microsoft.com/office/drawing/2014/main" val="1208351841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선택자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HTML </a:t>
                      </a:r>
                      <a:r>
                        <a:rPr lang="ko-KR" altLang="en-US" sz="1400"/>
                        <a:t>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CSS </a:t>
                      </a:r>
                      <a:r>
                        <a:rPr lang="ko-KR" altLang="en-US" sz="1400"/>
                        <a:t>표현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구조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9460517"/>
                  </a:ext>
                </a:extLst>
              </a:tr>
              <a:tr h="900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태그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altLang="ko-KR" sz="1400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&lt;a&gt;&lt;/a&gt;</a:t>
                      </a:r>
                      <a:endParaRPr lang="pt-BR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pt-BR" altLang="ko-KR" sz="1400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&lt;b&gt;&lt;/b&gt;</a:t>
                      </a:r>
                      <a:endParaRPr lang="pt-BR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pt-BR" altLang="ko-KR" sz="1400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&lt;c&gt;&lt;/c&gt;</a:t>
                      </a:r>
                      <a:endParaRPr lang="pt-BR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 { }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9856200"/>
                  </a:ext>
                </a:extLst>
              </a:tr>
              <a:tr h="900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클래스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&lt;..</a:t>
                      </a:r>
                      <a:r>
                        <a:rPr lang="en-US" altLang="ko-KR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altLang="ko-KR" sz="1400" b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altLang="ko-KR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ko-KR" sz="1400" b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"a"</a:t>
                      </a:r>
                      <a:r>
                        <a:rPr lang="en-US" altLang="ko-KR" sz="1400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altLang="ko-KR" sz="1400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&lt;..</a:t>
                      </a:r>
                      <a:r>
                        <a:rPr lang="en-US" altLang="ko-KR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altLang="ko-KR" sz="1400" b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altLang="ko-KR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ko-KR" sz="1400" b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"b"</a:t>
                      </a:r>
                      <a:r>
                        <a:rPr lang="en-US" altLang="ko-KR" sz="1400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altLang="ko-KR" sz="1400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&lt;..</a:t>
                      </a:r>
                      <a:r>
                        <a:rPr lang="en-US" altLang="ko-KR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altLang="ko-KR" sz="1400" b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class</a:t>
                      </a:r>
                      <a:r>
                        <a:rPr lang="en-US" altLang="ko-KR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ko-KR" sz="1400" b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"c"</a:t>
                      </a:r>
                      <a:r>
                        <a:rPr lang="en-US" altLang="ko-KR" sz="1400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.a { }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9442043"/>
                  </a:ext>
                </a:extLst>
              </a:tr>
              <a:tr h="9001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아이디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&lt;..</a:t>
                      </a:r>
                      <a:r>
                        <a:rPr lang="en-US" altLang="ko-KR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altLang="ko-KR" sz="1400" b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id</a:t>
                      </a:r>
                      <a:r>
                        <a:rPr lang="en-US" altLang="ko-KR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ko-KR" sz="1400" b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"a"</a:t>
                      </a:r>
                      <a:r>
                        <a:rPr lang="en-US" altLang="ko-KR" sz="1400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altLang="ko-KR" sz="1400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&lt;..</a:t>
                      </a:r>
                      <a:r>
                        <a:rPr lang="en-US" altLang="ko-KR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altLang="ko-KR" sz="1400" b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id</a:t>
                      </a:r>
                      <a:r>
                        <a:rPr lang="en-US" altLang="ko-KR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ko-KR" sz="1400" b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"b"</a:t>
                      </a:r>
                      <a:r>
                        <a:rPr lang="en-US" altLang="ko-KR" sz="1400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altLang="ko-KR" sz="1400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&lt;..</a:t>
                      </a:r>
                      <a:r>
                        <a:rPr lang="en-US" altLang="ko-KR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altLang="ko-KR" sz="1400" b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id</a:t>
                      </a:r>
                      <a:r>
                        <a:rPr lang="en-US" altLang="ko-KR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ko-KR" sz="1400" b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"c"</a:t>
                      </a:r>
                      <a:r>
                        <a:rPr lang="en-US" altLang="ko-KR" sz="1400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#a { }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169429"/>
                  </a:ext>
                </a:extLst>
              </a:tr>
              <a:tr h="14761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속성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R" sz="1400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&lt;a&gt;</a:t>
                      </a:r>
                    </a:p>
                    <a:p>
                      <a:r>
                        <a:rPr lang="en-US" altLang="ko-KR" sz="1400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&lt;a</a:t>
                      </a:r>
                      <a:r>
                        <a:rPr lang="en-US" altLang="ko-KR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altLang="ko-KR" sz="1400" b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altLang="ko-KR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ko-KR" sz="1400" b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"x"</a:t>
                      </a:r>
                      <a:r>
                        <a:rPr lang="en-US" altLang="ko-KR" sz="1400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altLang="ko-KR" sz="1400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&lt;a</a:t>
                      </a:r>
                      <a:r>
                        <a:rPr lang="en-US" altLang="ko-KR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altLang="ko-KR" sz="1400" b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altLang="ko-KR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ko-KR" sz="1400" b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"y"</a:t>
                      </a:r>
                      <a:r>
                        <a:rPr lang="en-US" altLang="ko-KR" sz="1400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altLang="ko-KR" sz="1400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&lt;a</a:t>
                      </a:r>
                      <a:r>
                        <a:rPr lang="en-US" altLang="ko-KR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altLang="ko-KR" sz="1400" b="0">
                          <a:solidFill>
                            <a:srgbClr val="FF0000"/>
                          </a:solidFill>
                          <a:effectLst/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altLang="ko-KR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altLang="ko-KR" sz="1400" b="0">
                          <a:solidFill>
                            <a:srgbClr val="0000FF"/>
                          </a:solidFill>
                          <a:effectLst/>
                          <a:latin typeface="Consolas" panose="020B0609020204030204" pitchFamily="49" charset="0"/>
                        </a:rPr>
                        <a:t>"z"</a:t>
                      </a:r>
                      <a:r>
                        <a:rPr lang="en-US" altLang="ko-KR" sz="1400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  <a:endParaRPr lang="en-US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[for]</a:t>
                      </a:r>
                    </a:p>
                    <a:p>
                      <a:pPr algn="ctr" latinLnBrk="1"/>
                      <a:endParaRPr lang="en-US" altLang="ko-KR" sz="1400"/>
                    </a:p>
                    <a:p>
                      <a:pPr algn="ctr" latinLnBrk="1"/>
                      <a:endParaRPr lang="en-US" altLang="ko-KR" sz="1400"/>
                    </a:p>
                    <a:p>
                      <a:pPr algn="ctr" latinLnBrk="1"/>
                      <a:r>
                        <a:rPr lang="en-US" altLang="ko-KR" sz="1400"/>
                        <a:t>[for=x]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7969425"/>
                  </a:ext>
                </a:extLst>
              </a:tr>
            </a:tbl>
          </a:graphicData>
        </a:graphic>
      </p:graphicFrame>
      <p:pic>
        <p:nvPicPr>
          <p:cNvPr id="27" name="그림 26">
            <a:extLst>
              <a:ext uri="{FF2B5EF4-FFF2-40B4-BE49-F238E27FC236}">
                <a16:creationId xmlns:a16="http://schemas.microsoft.com/office/drawing/2014/main" id="{783E2510-3589-4024-BB89-1A17ECF41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114" y="1311010"/>
            <a:ext cx="1890255" cy="520314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2DCE442-8F5E-412F-8C14-BD187AD75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6114" y="2223774"/>
            <a:ext cx="1890255" cy="52031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8A325D5-04CF-464C-8EC4-D09842F94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6114" y="3129029"/>
            <a:ext cx="1890255" cy="507141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39705650-7FE2-4103-BE79-1E3800542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7004" y="3922592"/>
            <a:ext cx="1890255" cy="507141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842365EA-A567-44D5-8E79-9228502966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6114" y="4667635"/>
            <a:ext cx="1890255" cy="50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1235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915950" cy="544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CSS</a:t>
            </a:r>
            <a:r>
              <a:rPr lang="ko-KR" altLang="en-US"/>
              <a:t> 단위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상대 길이 단위</a:t>
            </a: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em / rem : </a:t>
            </a:r>
            <a:r>
              <a:rPr lang="ko-KR" altLang="en-US"/>
              <a:t>텍스트의 크기를 조절할 때 사용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        </a:t>
            </a:r>
            <a:r>
              <a:rPr lang="en-US" altLang="ko-KR"/>
              <a:t>- vw / vw / % : </a:t>
            </a:r>
            <a:r>
              <a:rPr lang="ko-KR" altLang="en-US"/>
              <a:t>크기에 따라 반응하는 박스의 크기를 조절할 때 사용</a:t>
            </a:r>
            <a:endParaRPr lang="en-US" altLang="ko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BF4D95-11E7-4C0E-941B-DB9B4E017414}"/>
              </a:ext>
            </a:extLst>
          </p:cNvPr>
          <p:cNvSpPr txBox="1"/>
          <p:nvPr/>
        </p:nvSpPr>
        <p:spPr>
          <a:xfrm>
            <a:off x="683568" y="1004530"/>
            <a:ext cx="7992888" cy="569386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1.3em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.rem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li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1.3rem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&lt;ul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"em"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One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Two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&lt;ul&gt;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Two A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Two B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&lt;ul&gt;&lt;li&gt;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Two B 2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&lt;/li&gt;&lt;/ul&gt;&lt;/li&gt;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&lt;/ul&gt;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&lt;/ul&gt;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&lt;ul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"rem"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One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Two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&lt;ul&gt;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Two A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Two B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&lt;ul&gt;&lt;li&gt;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Two B 2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&lt;/li&gt;&lt;/ul&gt;&lt;/li&gt;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&lt;/ul&gt;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&lt;/ul&gt;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1E3CCE-3B7D-4B8F-8DB9-A25502867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3181569"/>
            <a:ext cx="2592288" cy="3263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76903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168129" cy="4193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Box</a:t>
            </a:r>
            <a:r>
              <a:rPr lang="ko-KR" altLang="en-US"/>
              <a:t> </a:t>
            </a:r>
            <a:r>
              <a:rPr lang="en-US" altLang="ko-KR"/>
              <a:t>Model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CSS</a:t>
            </a:r>
            <a:r>
              <a:rPr lang="ko-KR" altLang="en-US"/>
              <a:t> 모든 요소는 박스 모델 적용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Block Box / Inline Box</a:t>
            </a:r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Box</a:t>
            </a:r>
            <a:r>
              <a:rPr lang="ko-KR" altLang="en-US"/>
              <a:t> 구성</a:t>
            </a:r>
            <a:endParaRPr lang="en-US" altLang="ko-KR"/>
          </a:p>
        </p:txBody>
      </p:sp>
      <p:graphicFrame>
        <p:nvGraphicFramePr>
          <p:cNvPr id="5" name="표 2">
            <a:extLst>
              <a:ext uri="{FF2B5EF4-FFF2-40B4-BE49-F238E27FC236}">
                <a16:creationId xmlns:a16="http://schemas.microsoft.com/office/drawing/2014/main" id="{9C252CB6-DB94-4929-83BE-B07097744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629914"/>
              </p:ext>
            </p:extLst>
          </p:nvPr>
        </p:nvGraphicFramePr>
        <p:xfrm>
          <a:off x="683568" y="1453922"/>
          <a:ext cx="7992888" cy="222196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64296">
                  <a:extLst>
                    <a:ext uri="{9D8B030D-6E8A-4147-A177-3AD203B41FA5}">
                      <a16:colId xmlns:a16="http://schemas.microsoft.com/office/drawing/2014/main" val="237162259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7047843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61910796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특징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Block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Inline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9460517"/>
                  </a:ext>
                </a:extLst>
              </a:tr>
              <a:tr h="596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기본 크기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부모의 크기</a:t>
                      </a:r>
                      <a:endParaRPr lang="pt-BR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내용물의 크기</a:t>
                      </a:r>
                      <a:endParaRPr lang="pt-BR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9856200"/>
                  </a:ext>
                </a:extLst>
              </a:tr>
              <a:tr h="596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크기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en-US" altLang="ko-KR" sz="1400"/>
                        <a:t>(width</a:t>
                      </a:r>
                      <a:r>
                        <a:rPr lang="ko-KR" altLang="en-US" sz="1400"/>
                        <a:t> </a:t>
                      </a:r>
                      <a:r>
                        <a:rPr lang="en-US" altLang="ko-KR" sz="1400"/>
                        <a:t>/</a:t>
                      </a:r>
                      <a:r>
                        <a:rPr lang="ko-KR" altLang="en-US" sz="1400"/>
                        <a:t> </a:t>
                      </a:r>
                      <a:r>
                        <a:rPr lang="en-US" altLang="ko-KR" sz="1400"/>
                        <a:t>height)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적용 가능</a:t>
                      </a:r>
                      <a:endParaRPr lang="pt-BR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적용 불가능</a:t>
                      </a:r>
                      <a:endParaRPr lang="pt-BR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9442043"/>
                  </a:ext>
                </a:extLst>
              </a:tr>
              <a:tr h="5966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여백</a:t>
                      </a:r>
                      <a:endParaRPr lang="en-US" altLang="ko-KR" sz="1400"/>
                    </a:p>
                    <a:p>
                      <a:pPr algn="ctr" latinLnBrk="1"/>
                      <a:r>
                        <a:rPr lang="en-US" altLang="ko-KR" sz="1400"/>
                        <a:t>(margin / padding)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적용 가능</a:t>
                      </a:r>
                      <a:endParaRPr lang="pt-BR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적용 불가능</a:t>
                      </a:r>
                      <a:endParaRPr lang="pt-BR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6169429"/>
                  </a:ext>
                </a:extLst>
              </a:tr>
            </a:tbl>
          </a:graphicData>
        </a:graphic>
      </p:graphicFrame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4817E1E8-F019-46C5-9377-EABBEDA665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43" y="4321380"/>
            <a:ext cx="4029157" cy="22219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6578E9-9C8B-47EB-94CF-1C39C3C26881}"/>
              </a:ext>
            </a:extLst>
          </p:cNvPr>
          <p:cNvSpPr txBox="1"/>
          <p:nvPr/>
        </p:nvSpPr>
        <p:spPr>
          <a:xfrm>
            <a:off x="4612203" y="4725144"/>
            <a:ext cx="4136261" cy="12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/>
              <a:t>Content : </a:t>
            </a:r>
            <a:r>
              <a:rPr lang="ko-KR" altLang="en-US" sz="1300"/>
              <a:t>내용이 표시되는 영역</a:t>
            </a:r>
            <a:r>
              <a:rPr lang="en-US" altLang="ko-KR" sz="1300"/>
              <a:t>, width / height </a:t>
            </a:r>
            <a:r>
              <a:rPr lang="ko-KR" altLang="en-US" sz="1300"/>
              <a:t>적용</a:t>
            </a:r>
            <a:endParaRPr lang="en-US" altLang="ko-KR" sz="1300"/>
          </a:p>
          <a:p>
            <a:pPr>
              <a:lnSpc>
                <a:spcPct val="150000"/>
              </a:lnSpc>
            </a:pPr>
            <a:r>
              <a:rPr lang="en-US" altLang="ko-KR" sz="1300"/>
              <a:t>Padding : Box</a:t>
            </a:r>
            <a:r>
              <a:rPr lang="ko-KR" altLang="en-US" sz="1300"/>
              <a:t>의 내부 여백</a:t>
            </a:r>
            <a:endParaRPr lang="en-US" altLang="ko-KR" sz="1300"/>
          </a:p>
          <a:p>
            <a:pPr>
              <a:lnSpc>
                <a:spcPct val="150000"/>
              </a:lnSpc>
            </a:pPr>
            <a:r>
              <a:rPr lang="en-US" altLang="ko-KR" sz="1300"/>
              <a:t>Border : Content</a:t>
            </a:r>
            <a:r>
              <a:rPr lang="ko-KR" altLang="en-US" sz="1300"/>
              <a:t>와 </a:t>
            </a:r>
            <a:r>
              <a:rPr lang="en-US" altLang="ko-KR" sz="1300"/>
              <a:t>Padding </a:t>
            </a:r>
            <a:r>
              <a:rPr lang="ko-KR" altLang="en-US" sz="1300"/>
              <a:t>까지를 둘러싸는 경계선</a:t>
            </a:r>
            <a:endParaRPr lang="en-US" altLang="ko-KR" sz="1300"/>
          </a:p>
          <a:p>
            <a:pPr>
              <a:lnSpc>
                <a:spcPct val="150000"/>
              </a:lnSpc>
            </a:pPr>
            <a:r>
              <a:rPr lang="en-US" altLang="ko-KR" sz="1300"/>
              <a:t>Margin : Box</a:t>
            </a:r>
            <a:r>
              <a:rPr lang="ko-KR" altLang="en-US" sz="1300"/>
              <a:t>의 외부 여백 </a:t>
            </a:r>
            <a:r>
              <a:rPr lang="en-US" altLang="ko-KR" sz="1300"/>
              <a:t>(</a:t>
            </a:r>
            <a:r>
              <a:rPr lang="ko-KR" altLang="en-US" sz="1300"/>
              <a:t>다른 요소 와의 공백</a:t>
            </a:r>
            <a:r>
              <a:rPr lang="en-US" altLang="ko-KR" sz="130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445193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8399992" cy="4609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Box</a:t>
            </a:r>
            <a:r>
              <a:rPr lang="ko-KR" altLang="en-US" dirty="0"/>
              <a:t> </a:t>
            </a:r>
            <a:r>
              <a:rPr lang="en-US" altLang="ko-KR" dirty="0"/>
              <a:t>Model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표준 </a:t>
            </a:r>
            <a:r>
              <a:rPr lang="en-US" altLang="ko-KR" dirty="0"/>
              <a:t>CSS Box Model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- width / height + Padding + Border</a:t>
            </a:r>
            <a:r>
              <a:rPr lang="ko-KR" altLang="en-US" dirty="0"/>
              <a:t>에 따라 </a:t>
            </a:r>
            <a:r>
              <a:rPr lang="en-US" altLang="ko-KR" dirty="0"/>
              <a:t>Content Box</a:t>
            </a:r>
            <a:r>
              <a:rPr lang="ko-KR" altLang="en-US" dirty="0"/>
              <a:t>의 크기 결정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Padding </a:t>
            </a:r>
            <a:r>
              <a:rPr lang="ko-KR" altLang="en-US" dirty="0"/>
              <a:t>및 </a:t>
            </a:r>
            <a:r>
              <a:rPr lang="en-US" altLang="ko-KR" dirty="0"/>
              <a:t>Border </a:t>
            </a:r>
            <a:r>
              <a:rPr lang="ko-KR" altLang="en-US" dirty="0"/>
              <a:t>를 추가로 적용하면 전체 크기가 변경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대체 </a:t>
            </a:r>
            <a:r>
              <a:rPr lang="en-US" altLang="ko-KR" dirty="0"/>
              <a:t>CSS Box Model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- width / height </a:t>
            </a:r>
            <a:r>
              <a:rPr lang="ko-KR" altLang="en-US" dirty="0"/>
              <a:t>를 기준으로 </a:t>
            </a:r>
            <a:r>
              <a:rPr lang="en-US" altLang="ko-KR" dirty="0"/>
              <a:t>Content Box</a:t>
            </a:r>
            <a:r>
              <a:rPr lang="ko-KR" altLang="en-US" dirty="0"/>
              <a:t>의 크기 결정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Padding </a:t>
            </a:r>
            <a:r>
              <a:rPr lang="ko-KR" altLang="en-US" dirty="0"/>
              <a:t>및 </a:t>
            </a:r>
            <a:r>
              <a:rPr lang="en-US" altLang="ko-KR" dirty="0"/>
              <a:t>Border </a:t>
            </a:r>
            <a:r>
              <a:rPr lang="ko-KR" altLang="en-US" dirty="0"/>
              <a:t>가 추가되어도 </a:t>
            </a:r>
            <a:r>
              <a:rPr lang="en-US" altLang="ko-KR" dirty="0"/>
              <a:t>width / height </a:t>
            </a:r>
            <a:r>
              <a:rPr lang="ko-KR" altLang="en-US" dirty="0"/>
              <a:t>에 맞도록 크기 조절</a:t>
            </a:r>
            <a:endParaRPr lang="en-US" altLang="ko-KR" dirty="0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06F333A7-97DC-4D38-BC73-EDBA8F9ADE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17419"/>
            <a:ext cx="2742677" cy="16456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17165F-D7D6-4E8A-8130-7EB215ADD6EE}"/>
              </a:ext>
            </a:extLst>
          </p:cNvPr>
          <p:cNvSpPr txBox="1"/>
          <p:nvPr/>
        </p:nvSpPr>
        <p:spPr>
          <a:xfrm>
            <a:off x="4067944" y="1947724"/>
            <a:ext cx="2664296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.box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200" b="0" dirty="0" err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350px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150px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CE4422DD-501D-491D-B58A-64F50E3DE5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28" y="4725144"/>
            <a:ext cx="2815771" cy="15358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B783463-1A91-4072-B4E6-AB977F7130CC}"/>
              </a:ext>
            </a:extLst>
          </p:cNvPr>
          <p:cNvSpPr txBox="1"/>
          <p:nvPr/>
        </p:nvSpPr>
        <p:spPr>
          <a:xfrm>
            <a:off x="4067944" y="4800584"/>
            <a:ext cx="2664296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.box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350px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150px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25px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box-sizing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border-box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258961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856638" cy="3362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크기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width</a:t>
            </a:r>
            <a:r>
              <a:rPr lang="ko-KR" altLang="en-US"/>
              <a:t> </a:t>
            </a:r>
            <a:r>
              <a:rPr lang="en-US" altLang="ko-KR"/>
              <a:t>/</a:t>
            </a:r>
            <a:r>
              <a:rPr lang="ko-KR" altLang="en-US"/>
              <a:t> </a:t>
            </a:r>
            <a:r>
              <a:rPr lang="en-US" altLang="ko-KR"/>
              <a:t>height / max-width</a:t>
            </a:r>
            <a:r>
              <a:rPr lang="ko-KR" altLang="en-US"/>
              <a:t> </a:t>
            </a:r>
            <a:r>
              <a:rPr lang="en-US" altLang="ko-KR"/>
              <a:t>/</a:t>
            </a:r>
            <a:r>
              <a:rPr lang="ko-KR" altLang="en-US"/>
              <a:t> </a:t>
            </a:r>
            <a:r>
              <a:rPr lang="en-US" altLang="ko-KR"/>
              <a:t>max-height / min-width / min-height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속성 값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auto : </a:t>
            </a:r>
            <a:r>
              <a:rPr lang="ko-KR" altLang="en-US"/>
              <a:t>기본 값</a:t>
            </a:r>
            <a:r>
              <a:rPr lang="en-US" altLang="ko-KR"/>
              <a:t>, </a:t>
            </a:r>
            <a:r>
              <a:rPr lang="ko-KR" altLang="en-US"/>
              <a:t>브라우저가 높이와 너비를 자동으로 지정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절대 길이 </a:t>
            </a:r>
            <a:r>
              <a:rPr lang="en-US" altLang="ko-KR"/>
              <a:t>/ </a:t>
            </a:r>
            <a:r>
              <a:rPr lang="ko-KR" altLang="en-US"/>
              <a:t>상대 길이 단위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  </a:t>
            </a:r>
            <a:r>
              <a:rPr lang="ko-KR" altLang="en-US"/>
              <a:t>ㆍ</a:t>
            </a:r>
            <a:r>
              <a:rPr lang="en-US" altLang="ko-KR"/>
              <a:t>px, vw, vh, % </a:t>
            </a:r>
            <a:r>
              <a:rPr lang="ko-KR" altLang="en-US"/>
              <a:t>등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inherit : </a:t>
            </a:r>
            <a:r>
              <a:rPr lang="ko-KR" altLang="en-US"/>
              <a:t>부모가 가지는 값을 상속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사용 예</a:t>
            </a:r>
            <a:r>
              <a:rPr lang="en-US" altLang="ko-KR"/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6FCE67-C88F-426C-91BA-39EECF850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3688068"/>
            <a:ext cx="3439892" cy="26034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C00DE5-400E-4A09-9E64-10A7B6AD7A4D}"/>
              </a:ext>
            </a:extLst>
          </p:cNvPr>
          <p:cNvSpPr txBox="1"/>
          <p:nvPr/>
        </p:nvSpPr>
        <p:spPr>
          <a:xfrm>
            <a:off x="499660" y="3489389"/>
            <a:ext cx="4576396" cy="30008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div:nth-child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pPr>
              <a:lnSpc>
                <a:spcPct val="90000"/>
              </a:lnSpc>
            </a:pP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aqua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pPr>
              <a:lnSpc>
                <a:spcPct val="90000"/>
              </a:lnSpc>
            </a:pP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div:nth-child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pPr>
              <a:lnSpc>
                <a:spcPct val="90000"/>
              </a:lnSpc>
            </a:pP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beige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pPr>
              <a:lnSpc>
                <a:spcPct val="90000"/>
              </a:lnSpc>
            </a:pP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&lt;div&gt;&lt;/div&gt;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&lt;div&gt;&lt;/div&gt;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3633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226530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여백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margin, padding (top / right / bottom / left)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각 방향을 지정하거나 </a:t>
            </a:r>
            <a:r>
              <a:rPr lang="en-US" altLang="ko-KR"/>
              <a:t>margin </a:t>
            </a:r>
            <a:r>
              <a:rPr lang="ko-KR" altLang="en-US"/>
              <a:t>또는 </a:t>
            </a:r>
            <a:r>
              <a:rPr lang="en-US" altLang="ko-KR"/>
              <a:t>padding </a:t>
            </a:r>
            <a:r>
              <a:rPr lang="ko-KR" altLang="en-US"/>
              <a:t>속성만 사용하여 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</a:t>
            </a:r>
            <a:r>
              <a:rPr lang="ko-KR" altLang="en-US"/>
              <a:t>한꺼번에 값 지정 가능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사용 예</a:t>
            </a:r>
            <a:r>
              <a:rPr lang="en-US" altLang="ko-KR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C00DE5-400E-4A09-9E64-10A7B6AD7A4D}"/>
              </a:ext>
            </a:extLst>
          </p:cNvPr>
          <p:cNvSpPr txBox="1"/>
          <p:nvPr/>
        </p:nvSpPr>
        <p:spPr>
          <a:xfrm>
            <a:off x="499660" y="2272798"/>
            <a:ext cx="4576396" cy="43046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85000"/>
              </a:lnSpc>
            </a:pP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85000"/>
              </a:lnSpc>
            </a:pP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pPr>
              <a:lnSpc>
                <a:spcPct val="85000"/>
              </a:lnSpc>
            </a:pP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5000"/>
              </a:lnSpc>
            </a:pP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   padding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box-sizing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border-box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5000"/>
              </a:lnSpc>
            </a:pP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lightgreen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5000"/>
              </a:lnSpc>
            </a:pP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pPr>
              <a:lnSpc>
                <a:spcPct val="85000"/>
              </a:lnSpc>
            </a:pP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div:nth-child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pPr>
              <a:lnSpc>
                <a:spcPct val="85000"/>
              </a:lnSpc>
            </a:pP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5000"/>
              </a:lnSpc>
            </a:pP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5000"/>
              </a:lnSpc>
            </a:pP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aqua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5000"/>
              </a:lnSpc>
            </a:pP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pPr>
              <a:lnSpc>
                <a:spcPct val="85000"/>
              </a:lnSpc>
            </a:pP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div:nth-child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pPr>
              <a:lnSpc>
                <a:spcPct val="85000"/>
              </a:lnSpc>
            </a:pP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5000"/>
              </a:lnSpc>
            </a:pP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5000"/>
              </a:lnSpc>
            </a:pP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beige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5000"/>
              </a:lnSpc>
            </a:pP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pPr>
              <a:lnSpc>
                <a:spcPct val="85000"/>
              </a:lnSpc>
            </a:pP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85000"/>
              </a:lnSpc>
            </a:pPr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85000"/>
              </a:lnSpc>
            </a:pP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&lt;article&gt;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85000"/>
              </a:lnSpc>
            </a:pP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&lt;div&gt;&lt;/div&gt;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&lt;div&gt;&lt;/div&gt;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85000"/>
              </a:lnSpc>
            </a:pP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&lt;/article&gt;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85000"/>
              </a:lnSpc>
            </a:pP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F2843EC-16FD-4E5B-BD11-5ABE6BD01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2716681"/>
            <a:ext cx="3439892" cy="3448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0908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582525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테두리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border, border-radius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테두리의 모양</a:t>
            </a:r>
            <a:r>
              <a:rPr lang="en-US" altLang="ko-KR"/>
              <a:t>, </a:t>
            </a:r>
            <a:r>
              <a:rPr lang="ko-KR" altLang="en-US"/>
              <a:t>두께</a:t>
            </a:r>
            <a:r>
              <a:rPr lang="en-US" altLang="ko-KR"/>
              <a:t>, </a:t>
            </a:r>
            <a:r>
              <a:rPr lang="ko-KR" altLang="en-US"/>
              <a:t>색상을 지정하고 모서리를 둥글게 표현 가능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사용 예</a:t>
            </a:r>
            <a:r>
              <a:rPr lang="en-US" altLang="ko-KR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C00DE5-400E-4A09-9E64-10A7B6AD7A4D}"/>
              </a:ext>
            </a:extLst>
          </p:cNvPr>
          <p:cNvSpPr txBox="1"/>
          <p:nvPr/>
        </p:nvSpPr>
        <p:spPr>
          <a:xfrm>
            <a:off x="499660" y="1844824"/>
            <a:ext cx="4576396" cy="41857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div:nth-child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53px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aqua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div:nth-child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dashed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beige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&lt;div&gt;&lt;/div&gt;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&lt;div&gt;&lt;/div&gt;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97BD6C-21B6-4553-ABE8-2968B8A52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896" y="2513716"/>
            <a:ext cx="1438275" cy="2847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8707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899920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배경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background (color / image / size / position / repeat / attachment)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배경 색</a:t>
            </a:r>
            <a:r>
              <a:rPr lang="en-US" altLang="ko-KR"/>
              <a:t>, </a:t>
            </a:r>
            <a:r>
              <a:rPr lang="ko-KR" altLang="en-US"/>
              <a:t>이미지</a:t>
            </a:r>
            <a:r>
              <a:rPr lang="en-US" altLang="ko-KR"/>
              <a:t>, </a:t>
            </a:r>
            <a:r>
              <a:rPr lang="ko-KR" altLang="en-US"/>
              <a:t>크기</a:t>
            </a:r>
            <a:r>
              <a:rPr lang="en-US" altLang="ko-KR"/>
              <a:t>, </a:t>
            </a:r>
            <a:r>
              <a:rPr lang="ko-KR" altLang="en-US"/>
              <a:t>위치</a:t>
            </a:r>
            <a:r>
              <a:rPr lang="en-US" altLang="ko-KR"/>
              <a:t>, </a:t>
            </a:r>
            <a:r>
              <a:rPr lang="ko-KR" altLang="en-US"/>
              <a:t>반복여부</a:t>
            </a:r>
            <a:r>
              <a:rPr lang="en-US" altLang="ko-KR"/>
              <a:t>, </a:t>
            </a:r>
            <a:r>
              <a:rPr lang="ko-KR" altLang="en-US"/>
              <a:t>위치고정 등의 속성 사용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사용 예</a:t>
            </a:r>
            <a:r>
              <a:rPr lang="en-US" altLang="ko-KR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C00DE5-400E-4A09-9E64-10A7B6AD7A4D}"/>
              </a:ext>
            </a:extLst>
          </p:cNvPr>
          <p:cNvSpPr txBox="1"/>
          <p:nvPr/>
        </p:nvSpPr>
        <p:spPr>
          <a:xfrm>
            <a:off x="499660" y="1844824"/>
            <a:ext cx="6448604" cy="41857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div:nth-child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45vh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90vw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background-image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url(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'http://ggoreb.com/images/logo.jpg'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background-size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50%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div:nth-child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45vh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90vw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lightblue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&lt;div&gt;&lt;/div&gt;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&lt;div&gt;&lt;/div&gt;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70390E-ACAB-4EED-89BC-8332BCFD3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4354535"/>
            <a:ext cx="4100992" cy="1980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93360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8465651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연습문제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결과와 같이 보여지도록 코드 작성하기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이미지 </a:t>
            </a:r>
            <a:r>
              <a:rPr lang="en-US" altLang="ko-KR" dirty="0"/>
              <a:t>: ggoreb.com/images/</a:t>
            </a:r>
            <a:r>
              <a:rPr lang="en-US" altLang="ko-KR" b="1" dirty="0"/>
              <a:t>star.png</a:t>
            </a:r>
            <a:r>
              <a:rPr lang="en-US" altLang="ko-KR" dirty="0"/>
              <a:t>, ggoreb.com/images/</a:t>
            </a:r>
            <a:r>
              <a:rPr lang="en-US" altLang="ko-KR" b="1" dirty="0"/>
              <a:t>heart.png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- div </a:t>
            </a:r>
            <a:r>
              <a:rPr lang="ko-KR" altLang="en-US" dirty="0"/>
              <a:t>크기 </a:t>
            </a:r>
            <a:r>
              <a:rPr lang="en-US" altLang="ko-KR" dirty="0"/>
              <a:t>: width-200px, height-200px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기본 코드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F3AE5C-9B36-4247-B5FD-78C5DD009F49}"/>
              </a:ext>
            </a:extLst>
          </p:cNvPr>
          <p:cNvSpPr txBox="1"/>
          <p:nvPr/>
        </p:nvSpPr>
        <p:spPr>
          <a:xfrm>
            <a:off x="683568" y="2241613"/>
            <a:ext cx="4968552" cy="329320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.bg1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.bg2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'bg1'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'bg2'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C95CB2-678E-4772-8DDB-B7CC5E90D04D}"/>
              </a:ext>
            </a:extLst>
          </p:cNvPr>
          <p:cNvSpPr txBox="1"/>
          <p:nvPr/>
        </p:nvSpPr>
        <p:spPr>
          <a:xfrm>
            <a:off x="6072254" y="193720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결과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753BE11-C62E-481A-9525-0EA36E9CB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252" y="2206824"/>
            <a:ext cx="2331635" cy="4102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60761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620997" cy="5544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Layout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HTML</a:t>
            </a:r>
            <a:r>
              <a:rPr lang="ko-KR" altLang="en-US"/>
              <a:t> </a:t>
            </a:r>
            <a:r>
              <a:rPr lang="ko-KR" altLang="en-US" b="1"/>
              <a:t>요소 간의 위치</a:t>
            </a:r>
            <a:r>
              <a:rPr lang="ko-KR" altLang="en-US"/>
              <a:t> 및</a:t>
            </a:r>
            <a:r>
              <a:rPr lang="en-US" altLang="ko-KR"/>
              <a:t> </a:t>
            </a:r>
            <a:r>
              <a:rPr lang="ko-KR" altLang="en-US" b="1"/>
              <a:t>부모 컨테이너와 비례한 위치</a:t>
            </a:r>
            <a:r>
              <a:rPr lang="ko-KR" altLang="en-US"/>
              <a:t> 등을 제어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사용 속성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float : </a:t>
            </a:r>
            <a:r>
              <a:rPr lang="ko-KR" altLang="en-US"/>
              <a:t>이미지와 텍스트 배치</a:t>
            </a:r>
            <a:endParaRPr lang="en-US" altLang="ko-KR"/>
          </a:p>
          <a:p>
            <a:pPr>
              <a:lnSpc>
                <a:spcPct val="200000"/>
              </a:lnSpc>
            </a:pPr>
            <a:r>
              <a:rPr lang="en-US" altLang="ko-KR"/>
              <a:t>        - </a:t>
            </a:r>
            <a:r>
              <a:rPr lang="en-US" altLang="ko-KR" b="1"/>
              <a:t>display</a:t>
            </a:r>
            <a:r>
              <a:rPr lang="en-US" altLang="ko-KR"/>
              <a:t> (block / inline / inline-block / none), visibility</a:t>
            </a:r>
          </a:p>
          <a:p>
            <a:r>
              <a:rPr lang="en-US" altLang="ko-KR"/>
              <a:t>          : </a:t>
            </a:r>
            <a:r>
              <a:rPr lang="ko-KR" altLang="en-US"/>
              <a:t>부모 크기 </a:t>
            </a:r>
            <a:r>
              <a:rPr lang="en-US" altLang="ko-KR"/>
              <a:t>/ </a:t>
            </a:r>
            <a:r>
              <a:rPr lang="ko-KR" altLang="en-US"/>
              <a:t>내용물 크기 </a:t>
            </a:r>
            <a:r>
              <a:rPr lang="en-US" altLang="ko-KR"/>
              <a:t>/ </a:t>
            </a:r>
            <a:r>
              <a:rPr lang="ko-KR" altLang="en-US"/>
              <a:t>숨기기</a:t>
            </a:r>
            <a:endParaRPr lang="en-US" altLang="ko-KR"/>
          </a:p>
          <a:p>
            <a:pPr>
              <a:lnSpc>
                <a:spcPct val="200000"/>
              </a:lnSpc>
            </a:pPr>
            <a:r>
              <a:rPr lang="en-US" altLang="ko-KR"/>
              <a:t>        - </a:t>
            </a:r>
            <a:r>
              <a:rPr lang="en-US" altLang="ko-KR" b="1"/>
              <a:t>position</a:t>
            </a:r>
            <a:r>
              <a:rPr lang="en-US" altLang="ko-KR"/>
              <a:t> (static / relative / absolute / fixed / sticky)</a:t>
            </a:r>
          </a:p>
          <a:p>
            <a:r>
              <a:rPr lang="en-US" altLang="ko-KR"/>
              <a:t>          : </a:t>
            </a:r>
            <a:r>
              <a:rPr lang="ko-KR" altLang="en-US"/>
              <a:t>요소가 배치되는 방식</a:t>
            </a:r>
            <a:r>
              <a:rPr lang="en-US" altLang="ko-KR"/>
              <a:t> (HTML </a:t>
            </a:r>
            <a:r>
              <a:rPr lang="ko-KR" altLang="en-US"/>
              <a:t>및</a:t>
            </a:r>
            <a:r>
              <a:rPr lang="en-US" altLang="ko-KR"/>
              <a:t> </a:t>
            </a:r>
            <a:r>
              <a:rPr lang="ko-KR" altLang="en-US"/>
              <a:t>브라우저의 특정 위치에 고정</a:t>
            </a:r>
            <a:r>
              <a:rPr lang="en-US" altLang="ko-KR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/>
              <a:t>        - </a:t>
            </a:r>
            <a:r>
              <a:rPr lang="en-US" altLang="ko-KR" i="1">
                <a:solidFill>
                  <a:schemeClr val="bg1">
                    <a:lumMod val="75000"/>
                  </a:schemeClr>
                </a:solidFill>
              </a:rPr>
              <a:t>table : </a:t>
            </a:r>
            <a:r>
              <a:rPr lang="ko-KR" altLang="en-US" i="1">
                <a:solidFill>
                  <a:schemeClr val="bg1">
                    <a:lumMod val="75000"/>
                  </a:schemeClr>
                </a:solidFill>
              </a:rPr>
              <a:t>표 형태</a:t>
            </a:r>
            <a:endParaRPr lang="en-US" altLang="ko-KR" i="1">
              <a:solidFill>
                <a:schemeClr val="bg1">
                  <a:lumMod val="7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ko-KR"/>
              <a:t>        - grid : </a:t>
            </a:r>
            <a:r>
              <a:rPr lang="ko-KR" altLang="en-US"/>
              <a:t>표 형태 </a:t>
            </a:r>
            <a:r>
              <a:rPr lang="en-US" altLang="ko-KR"/>
              <a:t>+ </a:t>
            </a:r>
            <a:r>
              <a:rPr lang="ko-KR" altLang="en-US"/>
              <a:t>위치 및 크기 명시</a:t>
            </a:r>
            <a:endParaRPr lang="en-US" altLang="ko-KR"/>
          </a:p>
          <a:p>
            <a:pPr>
              <a:lnSpc>
                <a:spcPct val="200000"/>
              </a:lnSpc>
            </a:pPr>
            <a:r>
              <a:rPr lang="en-US" altLang="ko-KR"/>
              <a:t>        - multiple column : </a:t>
            </a:r>
            <a:r>
              <a:rPr lang="ko-KR" altLang="en-US"/>
              <a:t>다단 형태 </a:t>
            </a:r>
            <a:r>
              <a:rPr lang="en-US" altLang="ko-KR"/>
              <a:t>(</a:t>
            </a:r>
            <a:r>
              <a:rPr lang="ko-KR" altLang="en-US"/>
              <a:t>여러개의 열</a:t>
            </a:r>
            <a:r>
              <a:rPr lang="en-US" altLang="ko-KR"/>
              <a:t>)</a:t>
            </a:r>
          </a:p>
          <a:p>
            <a:pPr>
              <a:lnSpc>
                <a:spcPct val="200000"/>
              </a:lnSpc>
            </a:pPr>
            <a:r>
              <a:rPr lang="en-US" altLang="ko-KR"/>
              <a:t>        - flexbox : </a:t>
            </a:r>
            <a:r>
              <a:rPr lang="ko-KR" altLang="en-US"/>
              <a:t>가변 배치 형태</a:t>
            </a:r>
            <a:r>
              <a:rPr lang="en-US" altLang="ko-KR"/>
              <a:t>, </a:t>
            </a:r>
            <a:r>
              <a:rPr lang="ko-KR" altLang="en-US"/>
              <a:t>유연한 반응형 레이아웃 구조 지원</a:t>
            </a:r>
            <a:endParaRPr lang="en-US" altLang="ko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DD3430-2066-459C-AEA5-C9913D6695D5}"/>
              </a:ext>
            </a:extLst>
          </p:cNvPr>
          <p:cNvSpPr txBox="1"/>
          <p:nvPr/>
        </p:nvSpPr>
        <p:spPr>
          <a:xfrm>
            <a:off x="755576" y="6165304"/>
            <a:ext cx="55329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>
                <a:hlinkClick r:id="rId3"/>
              </a:rPr>
              <a:t>https://developer.mozilla.org/en-US/docs/Learn/CSS/CSS_layout/Introduction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809335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131259" cy="2947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Layout - float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이미지와 텍스트 배치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속성 값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left : </a:t>
            </a:r>
            <a:r>
              <a:rPr lang="ko-KR" altLang="en-US"/>
              <a:t>요소를 왼쪽에 띄움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right : </a:t>
            </a:r>
            <a:r>
              <a:rPr lang="ko-KR" altLang="en-US"/>
              <a:t>요소를 오른쪽에 띄움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none : </a:t>
            </a:r>
            <a:r>
              <a:rPr lang="ko-KR" altLang="en-US"/>
              <a:t>지정하지 않음</a:t>
            </a:r>
            <a:r>
              <a:rPr lang="en-US" altLang="ko-KR"/>
              <a:t>, </a:t>
            </a:r>
            <a:r>
              <a:rPr lang="ko-KR" altLang="en-US"/>
              <a:t>기본 값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1CDF7E-8EBC-4FDE-8AF4-98ADA29AD02C}"/>
              </a:ext>
            </a:extLst>
          </p:cNvPr>
          <p:cNvSpPr txBox="1"/>
          <p:nvPr/>
        </p:nvSpPr>
        <p:spPr>
          <a:xfrm>
            <a:off x="499660" y="2628195"/>
            <a:ext cx="4864428" cy="39703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.box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margin-right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lightgreen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Floats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이미지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Lorem ipsum, dolor sit amet consectetur adipisicing elit. Unde possimus, autem quos obcaecati doloremque vel deleniti? Officia laborum nam quaerat nesciunt asperiores iure reiciendis nisi, voluptatibus eum dolor perspiciatis veniam.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7F637E8-5B1B-4A15-8A9E-5AF816510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584" y="3212976"/>
            <a:ext cx="3526666" cy="1440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378128B-C48B-42DF-B195-C4EAC93E0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6584" y="4941026"/>
            <a:ext cx="3526666" cy="1440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992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166744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CSS </a:t>
            </a:r>
            <a:r>
              <a:rPr lang="ko-KR" altLang="en-US"/>
              <a:t>선택자</a:t>
            </a:r>
            <a:endParaRPr lang="en-US" altLang="ko-KR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81683EEF-7E8F-4F7B-863B-C34036D0F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783541"/>
              </p:ext>
            </p:extLst>
          </p:nvPr>
        </p:nvGraphicFramePr>
        <p:xfrm>
          <a:off x="683568" y="692696"/>
          <a:ext cx="7992888" cy="593139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37162259"/>
                    </a:ext>
                  </a:extLst>
                </a:gridCol>
                <a:gridCol w="2844316">
                  <a:extLst>
                    <a:ext uri="{9D8B030D-6E8A-4147-A177-3AD203B41FA5}">
                      <a16:colId xmlns:a16="http://schemas.microsoft.com/office/drawing/2014/main" val="27047843"/>
                    </a:ext>
                  </a:extLst>
                </a:gridCol>
                <a:gridCol w="1998222">
                  <a:extLst>
                    <a:ext uri="{9D8B030D-6E8A-4147-A177-3AD203B41FA5}">
                      <a16:colId xmlns:a16="http://schemas.microsoft.com/office/drawing/2014/main" val="339979375"/>
                    </a:ext>
                  </a:extLst>
                </a:gridCol>
                <a:gridCol w="1998222">
                  <a:extLst>
                    <a:ext uri="{9D8B030D-6E8A-4147-A177-3AD203B41FA5}">
                      <a16:colId xmlns:a16="http://schemas.microsoft.com/office/drawing/2014/main" val="1208351841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선택자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HTML </a:t>
                      </a:r>
                      <a:r>
                        <a:rPr lang="ko-KR" altLang="en-US" sz="1400"/>
                        <a:t>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CSS </a:t>
                      </a:r>
                      <a:r>
                        <a:rPr lang="ko-KR" altLang="en-US" sz="1400"/>
                        <a:t>표현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구조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9460517"/>
                  </a:ext>
                </a:extLst>
              </a:tr>
              <a:tr h="9513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하위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altLang="ko-KR" sz="1400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&lt;a&gt;</a:t>
                      </a:r>
                      <a:endParaRPr lang="pt-BR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pt-BR" altLang="ko-KR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 </a:t>
                      </a:r>
                      <a:r>
                        <a:rPr lang="pt-BR" altLang="ko-KR" sz="1400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&lt;b&gt;</a:t>
                      </a:r>
                      <a:endParaRPr lang="pt-BR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pt-BR" altLang="ko-KR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   </a:t>
                      </a:r>
                      <a:r>
                        <a:rPr lang="pt-BR" altLang="ko-KR" sz="1400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&lt;a&gt;&lt;b&gt;</a:t>
                      </a:r>
                      <a:endParaRPr lang="pt-BR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pt-BR" altLang="ko-KR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 </a:t>
                      </a:r>
                      <a:r>
                        <a:rPr lang="pt-BR" altLang="ko-KR" sz="1400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&lt;/b&gt;</a:t>
                      </a:r>
                      <a:endParaRPr lang="pt-BR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pt-BR" altLang="ko-KR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 </a:t>
                      </a:r>
                      <a:r>
                        <a:rPr lang="pt-BR" altLang="ko-KR" sz="1400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&lt;c&gt;</a:t>
                      </a:r>
                      <a:endParaRPr lang="pt-BR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pt-BR" altLang="ko-KR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   </a:t>
                      </a:r>
                      <a:r>
                        <a:rPr lang="pt-BR" altLang="ko-KR" sz="1400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&lt;a&gt;&lt;b&gt;</a:t>
                      </a:r>
                      <a:endParaRPr lang="pt-BR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pt-BR" altLang="ko-KR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 </a:t>
                      </a:r>
                      <a:r>
                        <a:rPr lang="pt-BR" altLang="ko-KR" sz="1400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&lt;/c&gt;</a:t>
                      </a:r>
                      <a:endParaRPr lang="pt-BR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pt-BR" altLang="ko-KR" sz="1400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&lt;/a&gt;</a:t>
                      </a:r>
                      <a:endParaRPr lang="pt-BR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 b { }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9187394"/>
                  </a:ext>
                </a:extLst>
              </a:tr>
              <a:tr h="9513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자식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altLang="ko-KR" sz="1400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&lt;a&gt;</a:t>
                      </a:r>
                      <a:endParaRPr lang="pt-BR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pt-BR" altLang="ko-KR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 </a:t>
                      </a:r>
                      <a:r>
                        <a:rPr lang="pt-BR" altLang="ko-KR" sz="1400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&lt;b&gt;</a:t>
                      </a:r>
                      <a:endParaRPr lang="pt-BR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pt-BR" altLang="ko-KR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   </a:t>
                      </a:r>
                      <a:r>
                        <a:rPr lang="pt-BR" altLang="ko-KR" sz="1400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&lt;a&gt;&lt;b&gt;</a:t>
                      </a:r>
                      <a:endParaRPr lang="pt-BR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pt-BR" altLang="ko-KR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 </a:t>
                      </a:r>
                      <a:r>
                        <a:rPr lang="pt-BR" altLang="ko-KR" sz="1400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&lt;/b&gt;</a:t>
                      </a:r>
                      <a:endParaRPr lang="pt-BR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pt-BR" altLang="ko-KR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 </a:t>
                      </a:r>
                      <a:r>
                        <a:rPr lang="pt-BR" altLang="ko-KR" sz="1400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&lt;c&gt;</a:t>
                      </a:r>
                      <a:endParaRPr lang="pt-BR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pt-BR" altLang="ko-KR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   </a:t>
                      </a:r>
                      <a:r>
                        <a:rPr lang="pt-BR" altLang="ko-KR" sz="1400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&lt;a&gt;&lt;b&gt;</a:t>
                      </a:r>
                      <a:endParaRPr lang="pt-BR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pt-BR" altLang="ko-KR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 </a:t>
                      </a:r>
                      <a:r>
                        <a:rPr lang="pt-BR" altLang="ko-KR" sz="1400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&lt;/c&gt;</a:t>
                      </a:r>
                      <a:endParaRPr lang="pt-BR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pt-BR" altLang="ko-KR" sz="1400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&lt;/a&gt;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 &gt; b { }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7943692"/>
                  </a:ext>
                </a:extLst>
              </a:tr>
              <a:tr h="9513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형제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&lt;a&gt;&lt;b&gt;&lt;b&gt;&lt;c&gt;&lt;b&gt;</a:t>
                      </a:r>
                      <a:endParaRPr lang="en-US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 ~ b { }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7982334"/>
                  </a:ext>
                </a:extLst>
              </a:tr>
              <a:tr h="9513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인접형제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&lt;a&gt;&lt;b&gt;&lt;b&gt;&lt;b&gt;</a:t>
                      </a:r>
                      <a:endParaRPr lang="en-US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 + b { }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7530483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C046F6EC-67C1-4114-A7FD-B8B64F6D1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115" y="3311360"/>
            <a:ext cx="1886472" cy="10319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57DFA5E-ED08-4091-B547-8199222A2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6114" y="4967544"/>
            <a:ext cx="1886472" cy="48640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965C23A-3F9D-480C-AB4B-6A9C947F7C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9898" y="5936494"/>
            <a:ext cx="1886472" cy="4272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3EA6607-875F-4ED8-A82B-6C4FAE37D7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6114" y="1511160"/>
            <a:ext cx="1890255" cy="1027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1801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609654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연습문제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결과와 같이 </a:t>
            </a:r>
            <a:r>
              <a:rPr lang="ko-KR" altLang="en-US"/>
              <a:t>보여지도록 기본 코드에 </a:t>
            </a:r>
            <a:r>
              <a:rPr lang="en-US" altLang="ko-KR"/>
              <a:t>CSS </a:t>
            </a:r>
            <a:r>
              <a:rPr lang="ko-KR" altLang="en-US"/>
              <a:t>작성하기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C95CB2-678E-4772-8DDB-B7CC5E90D04D}"/>
              </a:ext>
            </a:extLst>
          </p:cNvPr>
          <p:cNvSpPr txBox="1"/>
          <p:nvPr/>
        </p:nvSpPr>
        <p:spPr>
          <a:xfrm>
            <a:off x="3846370" y="199987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990E1D-837F-421A-8E46-8F6548C78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6370" y="2276872"/>
            <a:ext cx="4542054" cy="3888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40D180-201C-4613-8893-712C1750358F}"/>
              </a:ext>
            </a:extLst>
          </p:cNvPr>
          <p:cNvSpPr txBox="1"/>
          <p:nvPr/>
        </p:nvSpPr>
        <p:spPr>
          <a:xfrm>
            <a:off x="966047" y="1446981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hlinkClick r:id="rId4"/>
              </a:rPr>
              <a:t>기본 코드</a:t>
            </a:r>
            <a:endParaRPr lang="ko-KR" altLang="en-US" b="1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FF1E3C-C7AB-4112-B62D-1BDC29F36A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047" y="2276872"/>
            <a:ext cx="2349944" cy="3888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75055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795660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Layout - clear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float</a:t>
            </a:r>
            <a:r>
              <a:rPr lang="ko-KR" altLang="en-US"/>
              <a:t>의 </a:t>
            </a:r>
            <a:r>
              <a:rPr lang="en-US" altLang="ko-KR"/>
              <a:t>left </a:t>
            </a:r>
            <a:r>
              <a:rPr lang="ko-KR" altLang="en-US"/>
              <a:t>또는 </a:t>
            </a:r>
            <a:r>
              <a:rPr lang="en-US" altLang="ko-KR"/>
              <a:t>right </a:t>
            </a:r>
            <a:r>
              <a:rPr lang="ko-KR" altLang="en-US"/>
              <a:t>속성 제거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하나의 요소에 </a:t>
            </a:r>
            <a:r>
              <a:rPr lang="en-US" altLang="ko-KR"/>
              <a:t>float </a:t>
            </a:r>
            <a:r>
              <a:rPr lang="ko-KR" altLang="en-US"/>
              <a:t>속성이 적용되면 그 다음에 등장하는 요소들도 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float </a:t>
            </a:r>
            <a:r>
              <a:rPr lang="ko-KR" altLang="en-US"/>
              <a:t>속성의 영향을 받게 됨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1CDF7E-8EBC-4FDE-8AF4-98ADA29AD02C}"/>
              </a:ext>
            </a:extLst>
          </p:cNvPr>
          <p:cNvSpPr txBox="1"/>
          <p:nvPr/>
        </p:nvSpPr>
        <p:spPr>
          <a:xfrm>
            <a:off x="499660" y="1916832"/>
            <a:ext cx="4936436" cy="37548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.box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lightgreen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clear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both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"border: 1px solid black;"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헤더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"box"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이미지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&lt;h3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"border: 1px solid blue;"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제목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&lt;/h3&gt;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"border: 1px solid red;"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내용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74FD3E-6987-478D-A0CA-C1756773C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584" y="2301040"/>
            <a:ext cx="3526666" cy="11999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03117D5-4152-43D3-B652-1AD13D37B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6583" y="4390839"/>
            <a:ext cx="3528935" cy="1702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BBAAF6DC-6101-4D2B-9672-B0F8E0B07082}"/>
              </a:ext>
            </a:extLst>
          </p:cNvPr>
          <p:cNvSpPr/>
          <p:nvPr/>
        </p:nvSpPr>
        <p:spPr>
          <a:xfrm>
            <a:off x="6945901" y="3730734"/>
            <a:ext cx="288032" cy="4303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45305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848623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Semantic </a:t>
            </a:r>
            <a:r>
              <a:rPr lang="ko-KR" altLang="en-US"/>
              <a:t>태그와 </a:t>
            </a:r>
            <a:r>
              <a:rPr lang="en-US" altLang="ko-KR"/>
              <a:t>float</a:t>
            </a:r>
            <a:r>
              <a:rPr lang="ko-KR" altLang="en-US"/>
              <a:t>을 이용한 웹 페이지 레이아웃 예시</a:t>
            </a:r>
            <a:r>
              <a:rPr lang="en-US" altLang="ko-KR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&lt;header&gt; &lt;footer&gt; &lt;section&gt; &lt;sidebar&gt; &lt;nav&gt; &lt;article&gt;</a:t>
            </a:r>
            <a:r>
              <a:rPr lang="en-US" altLang="ko-KR"/>
              <a:t> </a:t>
            </a:r>
            <a:r>
              <a:rPr lang="ko-KR" altLang="en-US"/>
              <a:t>등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의미가 모호한 </a:t>
            </a:r>
            <a:r>
              <a:rPr lang="en-US" altLang="ko-KR"/>
              <a:t>&lt;div&gt; </a:t>
            </a:r>
            <a:r>
              <a:rPr lang="ko-KR" altLang="en-US"/>
              <a:t>태그 대신 의미를 파악할 수 있도록 제정</a:t>
            </a:r>
            <a:endParaRPr lang="en-US" alt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2B5214-09ED-41A2-9AD9-4ED88E74E260}"/>
              </a:ext>
            </a:extLst>
          </p:cNvPr>
          <p:cNvSpPr txBox="1"/>
          <p:nvPr/>
        </p:nvSpPr>
        <p:spPr>
          <a:xfrm>
            <a:off x="966047" y="161950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hlinkClick r:id="rId4"/>
              </a:rPr>
              <a:t>기본 코드</a:t>
            </a:r>
            <a:endParaRPr lang="ko-KR" altLang="en-US" b="1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B008C6-F652-49C9-85AF-FDD364221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74" y="2132856"/>
            <a:ext cx="4458355" cy="3168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10" name="개체 9">
            <a:extLst>
              <a:ext uri="{FF2B5EF4-FFF2-40B4-BE49-F238E27FC236}">
                <a16:creationId xmlns:a16="http://schemas.microsoft.com/office/drawing/2014/main" id="{B9BD5DF3-76E4-4EBE-934C-9263E1CF43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515249"/>
              </p:ext>
            </p:extLst>
          </p:nvPr>
        </p:nvGraphicFramePr>
        <p:xfrm>
          <a:off x="5760309" y="1964641"/>
          <a:ext cx="2476178" cy="2303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" name="Image" r:id="rId6" imgW="7123680" imgH="6628320" progId="Photoshop.Image.13">
                  <p:embed/>
                </p:oleObj>
              </mc:Choice>
              <mc:Fallback>
                <p:oleObj name="Image" r:id="rId6" imgW="7123680" imgH="6628320" progId="Photoshop.Image.13">
                  <p:embed/>
                  <p:pic>
                    <p:nvPicPr>
                      <p:cNvPr id="6" name="개체 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760309" y="1964641"/>
                        <a:ext cx="2476178" cy="2303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10">
            <a:extLst>
              <a:ext uri="{FF2B5EF4-FFF2-40B4-BE49-F238E27FC236}">
                <a16:creationId xmlns:a16="http://schemas.microsoft.com/office/drawing/2014/main" id="{F369DBB8-8AE0-4E6E-9816-825F57B581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9519011"/>
              </p:ext>
            </p:extLst>
          </p:nvPr>
        </p:nvGraphicFramePr>
        <p:xfrm>
          <a:off x="5207493" y="4321241"/>
          <a:ext cx="3581810" cy="19599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Image" r:id="rId8" imgW="7148880" imgH="3911040" progId="Photoshop.Image.13">
                  <p:embed/>
                </p:oleObj>
              </mc:Choice>
              <mc:Fallback>
                <p:oleObj name="Image" r:id="rId8" imgW="7148880" imgH="3911040" progId="Photoshop.Image.13">
                  <p:embed/>
                  <p:pic>
                    <p:nvPicPr>
                      <p:cNvPr id="5" name="개체 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207493" y="4321241"/>
                        <a:ext cx="3581810" cy="19599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83240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8334333" cy="2947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Layout - display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부모 크기 </a:t>
            </a:r>
            <a:r>
              <a:rPr lang="en-US" altLang="ko-KR"/>
              <a:t>/ </a:t>
            </a:r>
            <a:r>
              <a:rPr lang="ko-KR" altLang="en-US"/>
              <a:t>내용물 크기 </a:t>
            </a:r>
            <a:r>
              <a:rPr lang="en-US" altLang="ko-KR"/>
              <a:t>/ </a:t>
            </a:r>
            <a:r>
              <a:rPr lang="ko-KR" altLang="en-US"/>
              <a:t>숨기기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속성 값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en-US" altLang="ko-KR" b="1"/>
              <a:t>block</a:t>
            </a:r>
            <a:r>
              <a:rPr lang="en-US" altLang="ko-KR"/>
              <a:t> : </a:t>
            </a:r>
            <a:r>
              <a:rPr lang="ko-KR" altLang="en-US"/>
              <a:t>요소의 크기를 </a:t>
            </a:r>
            <a:r>
              <a:rPr lang="ko-KR" altLang="en-US" b="1"/>
              <a:t>부모의 크기</a:t>
            </a:r>
            <a:r>
              <a:rPr lang="ko-KR" altLang="en-US"/>
              <a:t>대로 맞춤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inline : </a:t>
            </a:r>
            <a:r>
              <a:rPr lang="ko-KR" altLang="en-US"/>
              <a:t>요소의 크기를 내용물의 크기대로 맞춤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en-US" altLang="ko-KR" b="1"/>
              <a:t>inline-block</a:t>
            </a:r>
            <a:r>
              <a:rPr lang="en-US" altLang="ko-KR"/>
              <a:t> : </a:t>
            </a:r>
            <a:r>
              <a:rPr lang="ko-KR" altLang="en-US"/>
              <a:t>요소의 크기를 </a:t>
            </a:r>
            <a:r>
              <a:rPr lang="ko-KR" altLang="en-US" b="1"/>
              <a:t>내용물의 크기</a:t>
            </a:r>
            <a:r>
              <a:rPr lang="ko-KR" altLang="en-US"/>
              <a:t>대로 맞춤 </a:t>
            </a:r>
            <a:r>
              <a:rPr lang="en-US" altLang="ko-KR"/>
              <a:t>+ </a:t>
            </a:r>
            <a:r>
              <a:rPr lang="ko-KR" altLang="en-US" b="1"/>
              <a:t>크기 조절 </a:t>
            </a:r>
            <a:r>
              <a:rPr lang="ko-KR" altLang="en-US"/>
              <a:t>가능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en-US" altLang="ko-KR" b="1"/>
              <a:t>none</a:t>
            </a:r>
            <a:r>
              <a:rPr lang="en-US" altLang="ko-KR"/>
              <a:t> : </a:t>
            </a:r>
            <a:r>
              <a:rPr lang="ko-KR" altLang="en-US"/>
              <a:t>숨기기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4573B2-1E44-495F-BCB1-D7810DCA13BF}"/>
              </a:ext>
            </a:extLst>
          </p:cNvPr>
          <p:cNvSpPr txBox="1"/>
          <p:nvPr/>
        </p:nvSpPr>
        <p:spPr>
          <a:xfrm>
            <a:off x="499660" y="3130510"/>
            <a:ext cx="7456716" cy="33239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div:nth-of-type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div:nth-of-type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50vw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div:nth-of-type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50vw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block 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제목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&lt;span&gt;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block 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내용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&lt;/span&gt; &lt;hr&gt;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inline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&lt;span&gt;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inline 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내용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&lt;/span&gt; &lt;hr&gt;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&lt;span&gt;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inline-block 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내용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&lt;/span&gt;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C0FE9D1-BDE5-4474-B683-09372180D3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412" y="4441651"/>
            <a:ext cx="4998060" cy="1939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6770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25895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Layout - display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none : </a:t>
            </a:r>
            <a:r>
              <a:rPr lang="ko-KR" altLang="en-US"/>
              <a:t>숨기기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5310EF-9E17-4D3E-B07B-09D31B1AE9C5}"/>
              </a:ext>
            </a:extLst>
          </p:cNvPr>
          <p:cNvSpPr txBox="1"/>
          <p:nvPr/>
        </p:nvSpPr>
        <p:spPr>
          <a:xfrm>
            <a:off x="683568" y="1004530"/>
            <a:ext cx="7992888" cy="526297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user-select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lightpink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90vw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30vh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input:checked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purple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input:nth-of-type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:checked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~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div:nth-of-type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input:nth-of-type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:checked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~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div:nth-of-type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input:nth-of-type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:checked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~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div:nth-of-type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block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"radio"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'menu'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&lt;label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 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메뉴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&lt;/label&gt;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"radio"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'menu'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&lt;label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 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메뉴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&lt;/label&gt;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"radio"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'menu'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&lt;label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 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메뉴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&lt;/label&gt;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 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내용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 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내용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 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내용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8A2676-347D-4A0A-8914-5E8BA7E97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425" y="3573016"/>
            <a:ext cx="2195711" cy="860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357652-3DE5-4844-8015-A1BA48E79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057" y="4581127"/>
            <a:ext cx="2195712" cy="860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3584BAA-B900-458E-98D0-8F6D11A07C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9057" y="5589240"/>
            <a:ext cx="2195712" cy="860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05908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855816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결과와 같이 보여지도록 코드 작성하기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각 항목 선택 시 입력창 보이기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기본 코드</a:t>
            </a:r>
            <a:endParaRPr lang="en-US" altLang="ko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F3AE5C-9B36-4247-B5FD-78C5DD009F49}"/>
              </a:ext>
            </a:extLst>
          </p:cNvPr>
          <p:cNvSpPr txBox="1"/>
          <p:nvPr/>
        </p:nvSpPr>
        <p:spPr>
          <a:xfrm>
            <a:off x="683569" y="1861196"/>
            <a:ext cx="4968552" cy="378565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'checkbox'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&lt;label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정보 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&lt;/label&gt;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&lt;textarea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'info_a'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&gt;&lt;/textarea&gt;&lt;br&gt;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'checkbox'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&lt;label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정보 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&lt;/label&gt;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&lt;textarea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'info_b'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&gt;&lt;/textarea&gt;&lt;br&gt;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'checkbox'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&lt;label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정보 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&lt;/label&gt;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&lt;textarea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'info_c'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&gt;&lt;/textarea&gt;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C95CB2-678E-4772-8DDB-B7CC5E90D04D}"/>
              </a:ext>
            </a:extLst>
          </p:cNvPr>
          <p:cNvSpPr txBox="1"/>
          <p:nvPr/>
        </p:nvSpPr>
        <p:spPr>
          <a:xfrm>
            <a:off x="6072254" y="155679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37ED23-F49A-49AC-80B1-0D352B7AC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252" y="4066039"/>
            <a:ext cx="2507609" cy="1379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9A66603-701F-491F-98A5-997AD96A1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252" y="1833791"/>
            <a:ext cx="2507609" cy="1379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444E047A-A47C-47C5-AA6C-0591992F2B2F}"/>
              </a:ext>
            </a:extLst>
          </p:cNvPr>
          <p:cNvSpPr/>
          <p:nvPr/>
        </p:nvSpPr>
        <p:spPr>
          <a:xfrm>
            <a:off x="7182040" y="3429001"/>
            <a:ext cx="288032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8554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844596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결과와 같이 보여지도록 코드 작성하기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기본 코드</a:t>
            </a:r>
            <a:endParaRPr lang="en-US" alt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686801-CDBE-48AB-9539-9FB47DB78D15}"/>
              </a:ext>
            </a:extLst>
          </p:cNvPr>
          <p:cNvSpPr txBox="1"/>
          <p:nvPr/>
        </p:nvSpPr>
        <p:spPr>
          <a:xfrm>
            <a:off x="683569" y="1429148"/>
            <a:ext cx="4968552" cy="427809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  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공지사항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 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&lt;ul&gt;&lt;li&gt;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게시물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_01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</a:p>
          <a:p>
            <a:r>
              <a:rPr lang="en-US" altLang="ko-KR" sz="1600">
                <a:solidFill>
                  <a:srgbClr val="8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게시물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_02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&lt;/li&gt;&lt;/ul&gt;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 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 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위 공지사항 코드 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번 반복 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--&gt;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207C44-0431-42E8-8918-B4EBDF031223}"/>
              </a:ext>
            </a:extLst>
          </p:cNvPr>
          <p:cNvSpPr txBox="1"/>
          <p:nvPr/>
        </p:nvSpPr>
        <p:spPr>
          <a:xfrm>
            <a:off x="6372200" y="286396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EBBA0F-313F-48D4-8385-9EDF80CA1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3140968"/>
            <a:ext cx="4176712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306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007555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Layout - visibility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요소 보이기 </a:t>
            </a:r>
            <a:r>
              <a:rPr lang="en-US" altLang="ko-KR"/>
              <a:t>/ </a:t>
            </a:r>
            <a:r>
              <a:rPr lang="ko-KR" altLang="en-US"/>
              <a:t>숨기기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속성 값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visible : </a:t>
            </a:r>
            <a:r>
              <a:rPr lang="ko-KR" altLang="en-US"/>
              <a:t>보이기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hidden : </a:t>
            </a:r>
            <a:r>
              <a:rPr lang="ko-KR" altLang="en-US"/>
              <a:t>숨기기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6DFE95-2FFF-4DE0-B571-BB4738C916EA}"/>
              </a:ext>
            </a:extLst>
          </p:cNvPr>
          <p:cNvSpPr txBox="1"/>
          <p:nvPr/>
        </p:nvSpPr>
        <p:spPr>
          <a:xfrm>
            <a:off x="499659" y="2276872"/>
            <a:ext cx="5789397" cy="39703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div:nth-child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div:nth-child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visibility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div:nth-child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 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내용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 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내용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 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내용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6F7B2A8-0902-4974-A3F0-9E04374ED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264" y="2348880"/>
            <a:ext cx="1447800" cy="3781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9313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195881" cy="3362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Layout - position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요소가 배치되는 방식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속성 값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static : </a:t>
            </a:r>
            <a:r>
              <a:rPr lang="ko-KR" altLang="en-US"/>
              <a:t>기본 값</a:t>
            </a:r>
            <a:r>
              <a:rPr lang="en-US" altLang="ko-KR"/>
              <a:t>, </a:t>
            </a:r>
            <a:r>
              <a:rPr lang="ko-KR" altLang="en-US"/>
              <a:t>흐름대로 배치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relative : static </a:t>
            </a:r>
            <a:r>
              <a:rPr lang="ko-KR" altLang="en-US"/>
              <a:t>의 배치 방식에 추가로 위치 이동 가능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absolute : </a:t>
            </a:r>
            <a:r>
              <a:rPr lang="en-US" altLang="ko-KR" b="1"/>
              <a:t>HTML </a:t>
            </a:r>
            <a:r>
              <a:rPr lang="ko-KR" altLang="en-US" b="1"/>
              <a:t>문서 기준</a:t>
            </a:r>
            <a:r>
              <a:rPr lang="ko-KR" altLang="en-US"/>
              <a:t> 절대 좌표를 사용하여 배치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fixed : </a:t>
            </a:r>
            <a:r>
              <a:rPr lang="ko-KR" altLang="en-US"/>
              <a:t>사용자의 </a:t>
            </a:r>
            <a:r>
              <a:rPr lang="ko-KR" altLang="en-US" b="1"/>
              <a:t>브라우저 기준</a:t>
            </a:r>
            <a:r>
              <a:rPr lang="ko-KR" altLang="en-US"/>
              <a:t> 절대 좌표를 사용하여 배치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sticky : static </a:t>
            </a:r>
            <a:r>
              <a:rPr lang="ko-KR" altLang="en-US"/>
              <a:t>의 배치 방식에 추가로 </a:t>
            </a:r>
            <a:r>
              <a:rPr lang="en-US" altLang="ko-KR"/>
              <a:t>fixed</a:t>
            </a:r>
            <a:r>
              <a:rPr lang="ko-KR" altLang="en-US"/>
              <a:t>와 같이 위치 고정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9E653B-6ABA-4BFE-8C5C-00F6B0C71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54" y="3583667"/>
            <a:ext cx="2483016" cy="91440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6CF0D32-07CC-41BC-8E68-611DBB0B6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54" y="4624226"/>
            <a:ext cx="2483016" cy="13232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1C79FD8-FA8A-4BC9-96A7-B839574BE7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41" y="3583442"/>
            <a:ext cx="2141375" cy="23658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4C2A879-5BE3-4B7C-9290-91E375804A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637" y="3583442"/>
            <a:ext cx="2338738" cy="236406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988099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95813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Layout - position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static : </a:t>
            </a:r>
            <a:r>
              <a:rPr lang="ko-KR" altLang="en-US"/>
              <a:t>기본 값</a:t>
            </a:r>
            <a:r>
              <a:rPr lang="en-US" altLang="ko-KR"/>
              <a:t>, </a:t>
            </a:r>
            <a:r>
              <a:rPr lang="ko-KR" altLang="en-US"/>
              <a:t>흐름대로 배치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D1A0F3-5666-4017-9027-632C455BB14C}"/>
              </a:ext>
            </a:extLst>
          </p:cNvPr>
          <p:cNvSpPr txBox="1"/>
          <p:nvPr/>
        </p:nvSpPr>
        <p:spPr>
          <a:xfrm>
            <a:off x="683568" y="1004530"/>
            <a:ext cx="7992888" cy="46166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rgb(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207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232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220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rgb(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79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185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227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static 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적용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D9220E-CD04-4A5E-A513-8B8A3A6CA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716" y="3717032"/>
            <a:ext cx="3563888" cy="16646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3418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166744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CSS </a:t>
            </a:r>
            <a:r>
              <a:rPr lang="ko-KR" altLang="en-US"/>
              <a:t>선택자</a:t>
            </a:r>
            <a:endParaRPr lang="en-US" altLang="ko-KR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81683EEF-7E8F-4F7B-863B-C34036D0FD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517340"/>
              </p:ext>
            </p:extLst>
          </p:nvPr>
        </p:nvGraphicFramePr>
        <p:xfrm>
          <a:off x="683568" y="692696"/>
          <a:ext cx="7992888" cy="296912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37162259"/>
                    </a:ext>
                  </a:extLst>
                </a:gridCol>
                <a:gridCol w="2844316">
                  <a:extLst>
                    <a:ext uri="{9D8B030D-6E8A-4147-A177-3AD203B41FA5}">
                      <a16:colId xmlns:a16="http://schemas.microsoft.com/office/drawing/2014/main" val="27047843"/>
                    </a:ext>
                  </a:extLst>
                </a:gridCol>
                <a:gridCol w="1998222">
                  <a:extLst>
                    <a:ext uri="{9D8B030D-6E8A-4147-A177-3AD203B41FA5}">
                      <a16:colId xmlns:a16="http://schemas.microsoft.com/office/drawing/2014/main" val="339979375"/>
                    </a:ext>
                  </a:extLst>
                </a:gridCol>
                <a:gridCol w="1998222">
                  <a:extLst>
                    <a:ext uri="{9D8B030D-6E8A-4147-A177-3AD203B41FA5}">
                      <a16:colId xmlns:a16="http://schemas.microsoft.com/office/drawing/2014/main" val="1208351841"/>
                    </a:ext>
                  </a:extLst>
                </a:gridCol>
              </a:tblGrid>
              <a:tr h="4333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선택자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HTML </a:t>
                      </a:r>
                      <a:r>
                        <a:rPr lang="ko-KR" altLang="en-US" sz="1400"/>
                        <a:t>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CSS </a:t>
                      </a:r>
                      <a:r>
                        <a:rPr lang="ko-KR" altLang="en-US" sz="1400"/>
                        <a:t>표현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구조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9460517"/>
                  </a:ext>
                </a:extLst>
              </a:tr>
              <a:tr h="950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가상클래스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altLang="ko-KR" sz="1400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&lt;parent&gt;</a:t>
                      </a:r>
                      <a:endParaRPr lang="fr-FR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fr-FR" altLang="ko-KR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 </a:t>
                      </a:r>
                      <a:r>
                        <a:rPr lang="fr-FR" altLang="ko-KR" sz="1400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&lt;a&gt;&lt;b&gt;&lt;b&gt;</a:t>
                      </a:r>
                      <a:endParaRPr lang="fr-FR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fr-FR" altLang="ko-KR" sz="1400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&lt;/parent&gt;</a:t>
                      </a:r>
                    </a:p>
                    <a:p>
                      <a:endParaRPr lang="fr-FR" altLang="ko-KR" sz="1400" b="0">
                        <a:solidFill>
                          <a:srgbClr val="8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altLang="ko-KR" sz="1400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&lt;parent&gt;</a:t>
                      </a:r>
                      <a:endParaRPr lang="en-US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altLang="ko-KR" sz="1400" b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</a:rPr>
                        <a:t>  </a:t>
                      </a:r>
                      <a:r>
                        <a:rPr lang="en-US" altLang="ko-KR" sz="1400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&lt;a&gt;&lt;b&gt;&lt;a&gt;&lt;b&gt;&lt;a&gt;&lt;b&gt;&lt;a&gt;</a:t>
                      </a:r>
                      <a:endParaRPr lang="en-US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r>
                        <a:rPr lang="en-US" altLang="ko-KR" sz="1400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&lt;/parent&gt;</a:t>
                      </a:r>
                      <a:endParaRPr lang="en-US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b:nth-child(2) { }</a:t>
                      </a:r>
                    </a:p>
                    <a:p>
                      <a:pPr algn="ctr" latinLnBrk="1"/>
                      <a:endParaRPr lang="en-US" altLang="ko-KR" sz="1400"/>
                    </a:p>
                    <a:p>
                      <a:pPr algn="ctr" latinLnBrk="1"/>
                      <a:endParaRPr lang="en-US" altLang="ko-KR" sz="1400"/>
                    </a:p>
                    <a:p>
                      <a:pPr algn="ctr" latinLnBrk="1"/>
                      <a:r>
                        <a:rPr lang="en-US" altLang="ko-KR" sz="1400"/>
                        <a:t>a:nth-of-type(2) { }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6570052"/>
                  </a:ext>
                </a:extLst>
              </a:tr>
              <a:tr h="9508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전체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>
                          <a:solidFill>
                            <a:srgbClr val="800000"/>
                          </a:solidFill>
                          <a:effectLst/>
                          <a:latin typeface="Consolas" panose="020B0609020204030204" pitchFamily="49" charset="0"/>
                        </a:rPr>
                        <a:t>&lt;a&gt;&lt;b&gt;&lt;c&gt;&lt;d&gt;</a:t>
                      </a:r>
                      <a:endParaRPr lang="en-US" altLang="ko-KR" sz="1400" b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*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3324277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9BB3DBEB-8475-4885-9501-6F633A3AC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114" y="1358352"/>
            <a:ext cx="1890257" cy="42810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7918429-AFBA-4333-8AAD-4D49BBF00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6113" y="2015216"/>
            <a:ext cx="1890257" cy="49396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25190F0-34AA-400C-B09F-D27589523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6112" y="2933736"/>
            <a:ext cx="1890257" cy="50055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94BE992-1A31-4853-BAFD-FD30244C48F1}"/>
              </a:ext>
            </a:extLst>
          </p:cNvPr>
          <p:cNvSpPr txBox="1"/>
          <p:nvPr/>
        </p:nvSpPr>
        <p:spPr>
          <a:xfrm>
            <a:off x="683568" y="4005064"/>
            <a:ext cx="26869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출처 </a:t>
            </a:r>
            <a:r>
              <a:rPr lang="en-US" altLang="ko-KR" sz="1100"/>
              <a:t>: nana (</a:t>
            </a:r>
            <a:r>
              <a:rPr lang="en-US" altLang="ko-KR" sz="1100">
                <a:hlinkClick r:id="rId6"/>
              </a:rPr>
              <a:t>http://www.nanajeon.com</a:t>
            </a:r>
            <a:r>
              <a:rPr lang="en-US" altLang="ko-KR" sz="1100"/>
              <a:t>)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6205387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636751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Layout - position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relative : static </a:t>
            </a:r>
            <a:r>
              <a:rPr lang="ko-KR" altLang="en-US"/>
              <a:t>의 배치 방식에 추가로 위치 이동 가능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D1A0F3-5666-4017-9027-632C455BB14C}"/>
              </a:ext>
            </a:extLst>
          </p:cNvPr>
          <p:cNvSpPr txBox="1"/>
          <p:nvPr/>
        </p:nvSpPr>
        <p:spPr>
          <a:xfrm>
            <a:off x="683568" y="1004530"/>
            <a:ext cx="7992888" cy="46166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rgb(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207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232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220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rgb(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79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185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227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.rel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rgba(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84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104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.3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relative 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적용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'rel'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relative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8D5B4DF-1EAE-4C93-9E98-58153F34F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894" y="3717032"/>
            <a:ext cx="3792710" cy="16646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D51AB6-2F09-4C4D-94A2-7D229C2252CA}"/>
              </a:ext>
            </a:extLst>
          </p:cNvPr>
          <p:cNvSpPr txBox="1"/>
          <p:nvPr/>
        </p:nvSpPr>
        <p:spPr>
          <a:xfrm>
            <a:off x="683568" y="5661248"/>
            <a:ext cx="4751622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/>
              <a:t>left / top / right / bottom </a:t>
            </a:r>
            <a:r>
              <a:rPr lang="ko-KR" altLang="en-US" sz="1400" b="1"/>
              <a:t>속성으로 위치 이동 가능</a:t>
            </a:r>
            <a:endParaRPr lang="en-US" altLang="ko-KR" sz="1400" b="1"/>
          </a:p>
          <a:p>
            <a:pPr>
              <a:lnSpc>
                <a:spcPct val="150000"/>
              </a:lnSpc>
            </a:pPr>
            <a:r>
              <a:rPr lang="ko-KR" altLang="en-US" sz="1400" b="1"/>
              <a:t>위치가 바뀌어도 </a:t>
            </a:r>
            <a:r>
              <a:rPr lang="ko-KR" altLang="en-US" sz="1400" b="1">
                <a:solidFill>
                  <a:srgbClr val="FF0000"/>
                </a:solidFill>
              </a:rPr>
              <a:t>다음 요소가 배치되는 기준은 실제 위치</a:t>
            </a:r>
          </a:p>
        </p:txBody>
      </p:sp>
    </p:spTree>
    <p:extLst>
      <p:ext uri="{BB962C8B-B14F-4D97-AF65-F5344CB8AC3E}">
        <p14:creationId xmlns:p14="http://schemas.microsoft.com/office/powerpoint/2010/main" val="38219647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650498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Layout - position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absolute : </a:t>
            </a:r>
            <a:r>
              <a:rPr lang="en-US" altLang="ko-KR" b="1"/>
              <a:t>HTML </a:t>
            </a:r>
            <a:r>
              <a:rPr lang="ko-KR" altLang="en-US" b="1"/>
              <a:t>문서 기준</a:t>
            </a:r>
            <a:r>
              <a:rPr lang="ko-KR" altLang="en-US"/>
              <a:t> 절대 좌표를 사용하여 배치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D1A0F3-5666-4017-9027-632C455BB14C}"/>
              </a:ext>
            </a:extLst>
          </p:cNvPr>
          <p:cNvSpPr txBox="1"/>
          <p:nvPr/>
        </p:nvSpPr>
        <p:spPr>
          <a:xfrm>
            <a:off x="683568" y="1004530"/>
            <a:ext cx="7992888" cy="46166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rgb(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207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232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220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rgb(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79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185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227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.abs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rgba(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84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104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.3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absolute 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적용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'abs'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F7770E-129B-4247-942E-A1BF20B098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633" y="3717032"/>
            <a:ext cx="4032971" cy="16646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04464A-8B1E-4170-8834-A5EEB605EB9B}"/>
              </a:ext>
            </a:extLst>
          </p:cNvPr>
          <p:cNvSpPr txBox="1"/>
          <p:nvPr/>
        </p:nvSpPr>
        <p:spPr>
          <a:xfrm>
            <a:off x="683568" y="5661248"/>
            <a:ext cx="6534161" cy="1020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/>
              <a:t>left / top / right / bottom </a:t>
            </a:r>
            <a:r>
              <a:rPr lang="ko-KR" altLang="en-US" sz="1400" b="1"/>
              <a:t>속성으로 위치 이동 가능</a:t>
            </a:r>
            <a:endParaRPr lang="en-US" altLang="ko-KR" sz="1400" b="1"/>
          </a:p>
          <a:p>
            <a:pPr>
              <a:lnSpc>
                <a:spcPct val="150000"/>
              </a:lnSpc>
            </a:pPr>
            <a:r>
              <a:rPr lang="ko-KR" altLang="en-US" sz="1400" b="1"/>
              <a:t>기본 배치 흐름과는 상관없이 </a:t>
            </a:r>
            <a:r>
              <a:rPr lang="ko-KR" altLang="en-US" sz="1400" b="1">
                <a:solidFill>
                  <a:srgbClr val="FF0000"/>
                </a:solidFill>
              </a:rPr>
              <a:t>원하는 위치에 요소 배치 가능 </a:t>
            </a:r>
            <a:r>
              <a:rPr lang="en-US" altLang="ko-KR" sz="1400" b="1">
                <a:solidFill>
                  <a:srgbClr val="FF0000"/>
                </a:solidFill>
              </a:rPr>
              <a:t>(HTML </a:t>
            </a:r>
            <a:r>
              <a:rPr lang="ko-KR" altLang="en-US" sz="1400" b="1">
                <a:solidFill>
                  <a:srgbClr val="FF0000"/>
                </a:solidFill>
              </a:rPr>
              <a:t>문서 기준</a:t>
            </a:r>
            <a:r>
              <a:rPr lang="en-US" altLang="ko-KR" sz="1400" b="1">
                <a:solidFill>
                  <a:srgbClr val="FF0000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b="1"/>
              <a:t>위치 이동의 기준은 </a:t>
            </a:r>
            <a:r>
              <a:rPr lang="en-US" altLang="ko-KR" sz="1400" b="1">
                <a:solidFill>
                  <a:srgbClr val="FF0000"/>
                </a:solidFill>
              </a:rPr>
              <a:t>static</a:t>
            </a:r>
            <a:r>
              <a:rPr lang="ko-KR" altLang="en-US" sz="1400" b="1">
                <a:solidFill>
                  <a:srgbClr val="FF0000"/>
                </a:solidFill>
              </a:rPr>
              <a:t>이 아닌 부모 요소</a:t>
            </a:r>
          </a:p>
        </p:txBody>
      </p:sp>
    </p:spTree>
    <p:extLst>
      <p:ext uri="{BB962C8B-B14F-4D97-AF65-F5344CB8AC3E}">
        <p14:creationId xmlns:p14="http://schemas.microsoft.com/office/powerpoint/2010/main" val="33018996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6875280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Layout - position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fixed : </a:t>
            </a:r>
            <a:r>
              <a:rPr lang="ko-KR" altLang="en-US"/>
              <a:t>사용자의 </a:t>
            </a:r>
            <a:r>
              <a:rPr lang="ko-KR" altLang="en-US" b="1"/>
              <a:t>브라우저 기준</a:t>
            </a:r>
            <a:r>
              <a:rPr lang="ko-KR" altLang="en-US"/>
              <a:t> 절대 좌표를 사용하여 배치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D1A0F3-5666-4017-9027-632C455BB14C}"/>
              </a:ext>
            </a:extLst>
          </p:cNvPr>
          <p:cNvSpPr txBox="1"/>
          <p:nvPr/>
        </p:nvSpPr>
        <p:spPr>
          <a:xfrm>
            <a:off x="683568" y="1004530"/>
            <a:ext cx="7992888" cy="46166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rgb(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207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232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220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rgb(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79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185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227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.fix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rgba(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84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104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.3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fixed 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적용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'fix'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fixed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&lt;!-- &lt;br&gt; * 100 --&gt;</a:t>
            </a:r>
            <a:endParaRPr lang="en-US" altLang="ko-KR" sz="1400" b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4464A-8B1E-4170-8834-A5EEB605EB9B}"/>
              </a:ext>
            </a:extLst>
          </p:cNvPr>
          <p:cNvSpPr txBox="1"/>
          <p:nvPr/>
        </p:nvSpPr>
        <p:spPr>
          <a:xfrm>
            <a:off x="683568" y="5661248"/>
            <a:ext cx="7170104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/>
              <a:t>left / top / right / bottom </a:t>
            </a:r>
            <a:r>
              <a:rPr lang="ko-KR" altLang="en-US" sz="1400" b="1"/>
              <a:t>속성으로 위치 이동 가능</a:t>
            </a:r>
            <a:endParaRPr lang="en-US" altLang="ko-KR" sz="1400" b="1"/>
          </a:p>
          <a:p>
            <a:pPr>
              <a:lnSpc>
                <a:spcPct val="150000"/>
              </a:lnSpc>
            </a:pPr>
            <a:r>
              <a:rPr lang="ko-KR" altLang="en-US" sz="1400" b="1"/>
              <a:t>기본 배치 흐름과는 상관없이 </a:t>
            </a:r>
            <a:r>
              <a:rPr lang="ko-KR" altLang="en-US" sz="1400" b="1">
                <a:solidFill>
                  <a:srgbClr val="FF0000"/>
                </a:solidFill>
              </a:rPr>
              <a:t>원하는 위치에 요소 배치 가능 </a:t>
            </a:r>
            <a:r>
              <a:rPr lang="en-US" altLang="ko-KR" sz="1400" b="1">
                <a:solidFill>
                  <a:srgbClr val="FF0000"/>
                </a:solidFill>
              </a:rPr>
              <a:t>(</a:t>
            </a:r>
            <a:r>
              <a:rPr lang="ko-KR" altLang="en-US" sz="1400" b="1">
                <a:solidFill>
                  <a:srgbClr val="FF0000"/>
                </a:solidFill>
              </a:rPr>
              <a:t>브라우저</a:t>
            </a:r>
            <a:r>
              <a:rPr lang="en-US" altLang="ko-KR" sz="1400" b="1">
                <a:solidFill>
                  <a:srgbClr val="FF0000"/>
                </a:solidFill>
              </a:rPr>
              <a:t>-ViewPort </a:t>
            </a:r>
            <a:r>
              <a:rPr lang="ko-KR" altLang="en-US" sz="1400" b="1">
                <a:solidFill>
                  <a:srgbClr val="FF0000"/>
                </a:solidFill>
              </a:rPr>
              <a:t>기준</a:t>
            </a:r>
            <a:r>
              <a:rPr lang="en-US" altLang="ko-KR" sz="1400" b="1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D1786C-D2F7-49AA-A423-816DE81B4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2523365"/>
            <a:ext cx="3253349" cy="1265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88573BC-0F5E-4B27-863A-D52EA602D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468" y="4075221"/>
            <a:ext cx="3242512" cy="1261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60352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6952544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Layout - position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sticky : static </a:t>
            </a:r>
            <a:r>
              <a:rPr lang="ko-KR" altLang="en-US"/>
              <a:t>의 배치 방식에 추가로 </a:t>
            </a:r>
            <a:r>
              <a:rPr lang="en-US" altLang="ko-KR"/>
              <a:t>fixed</a:t>
            </a:r>
            <a:r>
              <a:rPr lang="ko-KR" altLang="en-US"/>
              <a:t>와 같이 위치 고정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D1A0F3-5666-4017-9027-632C455BB14C}"/>
              </a:ext>
            </a:extLst>
          </p:cNvPr>
          <p:cNvSpPr txBox="1"/>
          <p:nvPr/>
        </p:nvSpPr>
        <p:spPr>
          <a:xfrm>
            <a:off x="683568" y="1004530"/>
            <a:ext cx="7992888" cy="46166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rgb(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207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232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220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rgb(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79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185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227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.sticky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sticky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rgba(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84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104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.3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sticky 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적용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'sticky'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sticky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 &lt;br&gt; * 100 --&gt;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4464A-8B1E-4170-8834-A5EEB605EB9B}"/>
              </a:ext>
            </a:extLst>
          </p:cNvPr>
          <p:cNvSpPr txBox="1"/>
          <p:nvPr/>
        </p:nvSpPr>
        <p:spPr>
          <a:xfrm>
            <a:off x="683568" y="5661248"/>
            <a:ext cx="7170104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/>
              <a:t>left / top / right / bottom </a:t>
            </a:r>
            <a:r>
              <a:rPr lang="ko-KR" altLang="en-US" sz="1400" b="1"/>
              <a:t>속성으로 위치 이동 가능</a:t>
            </a:r>
            <a:endParaRPr lang="en-US" altLang="ko-KR" sz="1400" b="1"/>
          </a:p>
          <a:p>
            <a:pPr>
              <a:lnSpc>
                <a:spcPct val="150000"/>
              </a:lnSpc>
            </a:pPr>
            <a:r>
              <a:rPr lang="ko-KR" altLang="en-US" sz="1400" b="1"/>
              <a:t>기본 배치 흐름과는 상관없이 </a:t>
            </a:r>
            <a:r>
              <a:rPr lang="ko-KR" altLang="en-US" sz="1400" b="1">
                <a:solidFill>
                  <a:srgbClr val="FF0000"/>
                </a:solidFill>
              </a:rPr>
              <a:t>원하는 위치에 요소 배치 가능 </a:t>
            </a:r>
            <a:r>
              <a:rPr lang="en-US" altLang="ko-KR" sz="1400" b="1">
                <a:solidFill>
                  <a:srgbClr val="FF0000"/>
                </a:solidFill>
              </a:rPr>
              <a:t>(</a:t>
            </a:r>
            <a:r>
              <a:rPr lang="ko-KR" altLang="en-US" sz="1400" b="1">
                <a:solidFill>
                  <a:srgbClr val="FF0000"/>
                </a:solidFill>
              </a:rPr>
              <a:t>브라우저</a:t>
            </a:r>
            <a:r>
              <a:rPr lang="en-US" altLang="ko-KR" sz="1400" b="1">
                <a:solidFill>
                  <a:srgbClr val="FF0000"/>
                </a:solidFill>
              </a:rPr>
              <a:t>-ViewPort </a:t>
            </a:r>
            <a:r>
              <a:rPr lang="ko-KR" altLang="en-US" sz="1400" b="1">
                <a:solidFill>
                  <a:srgbClr val="FF0000"/>
                </a:solidFill>
              </a:rPr>
              <a:t>기준</a:t>
            </a:r>
            <a:r>
              <a:rPr lang="en-US" altLang="ko-KR" sz="1400" b="1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5AF4DE9-26DA-478D-8028-76F92B5E4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468" y="2507014"/>
            <a:ext cx="3242512" cy="1282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353D5A9-934E-4BC8-8D17-E2CE771A4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8769" y="4041702"/>
            <a:ext cx="3255953" cy="1287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43351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6817828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결과와 같이 보여지도록 코드 작성하기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스크롤바를 이동해도 상단의 </a:t>
            </a:r>
            <a:r>
              <a:rPr lang="en-US" altLang="ko-KR"/>
              <a:t>header</a:t>
            </a:r>
            <a:r>
              <a:rPr lang="ko-KR" altLang="en-US"/>
              <a:t> 고정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        </a:t>
            </a:r>
            <a:r>
              <a:rPr lang="en-US" altLang="ko-KR"/>
              <a:t>- </a:t>
            </a:r>
            <a:r>
              <a:rPr lang="ko-KR" altLang="en-US"/>
              <a:t>이미지 </a:t>
            </a:r>
            <a:r>
              <a:rPr lang="en-US" altLang="ko-KR"/>
              <a:t>: ggoreb.com/images/food/a.png ~ j.png (10</a:t>
            </a:r>
            <a:r>
              <a:rPr lang="ko-KR" altLang="en-US"/>
              <a:t>개</a:t>
            </a:r>
            <a:r>
              <a:rPr lang="en-US" altLang="ko-KR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기본 코드</a:t>
            </a:r>
            <a:endParaRPr lang="en-US" alt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686801-CDBE-48AB-9539-9FB47DB78D15}"/>
              </a:ext>
            </a:extLst>
          </p:cNvPr>
          <p:cNvSpPr txBox="1"/>
          <p:nvPr/>
        </p:nvSpPr>
        <p:spPr>
          <a:xfrm>
            <a:off x="683569" y="2282211"/>
            <a:ext cx="4968551" cy="329320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.img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40vw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"header"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음식사진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&lt;img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"a.png"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"img"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&lt;!-- 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이미지 </a:t>
            </a:r>
            <a:r>
              <a:rPr lang="en-US" altLang="ko-KR" sz="1600">
                <a:solidFill>
                  <a:srgbClr val="008000"/>
                </a:solidFill>
                <a:latin typeface="Consolas" panose="020B0609020204030204" pitchFamily="49" charset="0"/>
              </a:rPr>
              <a:t>9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개 추가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956677-7375-4CD3-BD15-CC4FAAB40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1" y="2254984"/>
            <a:ext cx="1839441" cy="2099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3AC2ED-B1ED-4ABD-854D-FC2E0AB2AC7B}"/>
              </a:ext>
            </a:extLst>
          </p:cNvPr>
          <p:cNvSpPr txBox="1"/>
          <p:nvPr/>
        </p:nvSpPr>
        <p:spPr>
          <a:xfrm>
            <a:off x="6072254" y="198884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결과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4CEC24-EDFD-4BC5-ABEA-5280CF745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62" y="4642103"/>
            <a:ext cx="1839441" cy="2099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13786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571718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Layout - grid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표 형태 </a:t>
            </a:r>
            <a:r>
              <a:rPr lang="en-US" altLang="ko-KR"/>
              <a:t>+ </a:t>
            </a:r>
            <a:r>
              <a:rPr lang="ko-KR" altLang="en-US"/>
              <a:t>위치 및 크기 명시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사용 속성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grid-template-columns : </a:t>
            </a:r>
            <a:r>
              <a:rPr lang="ko-KR" altLang="en-US"/>
              <a:t>열의 개수 및 크기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grid-template-rows : </a:t>
            </a:r>
            <a:r>
              <a:rPr lang="ko-KR" altLang="en-US"/>
              <a:t>행의 개수 및 크기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grid-gap : </a:t>
            </a:r>
            <a:r>
              <a:rPr lang="ko-KR" altLang="en-US"/>
              <a:t>요소 간격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A6417F-A2D7-455E-A645-C606ABF83C14}"/>
              </a:ext>
            </a:extLst>
          </p:cNvPr>
          <p:cNvSpPr txBox="1"/>
          <p:nvPr/>
        </p:nvSpPr>
        <p:spPr>
          <a:xfrm>
            <a:off x="499659" y="2699042"/>
            <a:ext cx="5789397" cy="39703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rgb(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207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232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220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rgb(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79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185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227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.wrapper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grid-gap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grid-template-columns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1fr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1fr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1fr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 fraction */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grid-template-rows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"wrapper"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1A0F31-15CE-4793-9F42-34CF499A2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4941168"/>
            <a:ext cx="3341787" cy="1512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55526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831498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Layout - grid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표 형태 </a:t>
            </a:r>
            <a:r>
              <a:rPr lang="en-US" altLang="ko-KR"/>
              <a:t>+ </a:t>
            </a:r>
            <a:r>
              <a:rPr lang="ko-KR" altLang="en-US"/>
              <a:t>위치 및 크기 명시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사용 속성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grid-column : </a:t>
            </a:r>
            <a:r>
              <a:rPr lang="ko-KR" altLang="en-US"/>
              <a:t>열 기준 위치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grid-row : </a:t>
            </a:r>
            <a:r>
              <a:rPr lang="ko-KR" altLang="en-US"/>
              <a:t>행 기준 위치</a:t>
            </a:r>
            <a:endParaRPr lang="en-US" alt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A6417F-A2D7-455E-A645-C606ABF83C14}"/>
              </a:ext>
            </a:extLst>
          </p:cNvPr>
          <p:cNvSpPr txBox="1"/>
          <p:nvPr/>
        </p:nvSpPr>
        <p:spPr>
          <a:xfrm>
            <a:off x="499659" y="2276872"/>
            <a:ext cx="5789397" cy="31085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...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.box1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grid-row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grid-column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.box2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grid-row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grid-column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.box3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grid-row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grid-column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"wrapper"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"box1"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"box2"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"box3"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E5E327-A5A3-4263-96EF-54BF07B74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4025035"/>
            <a:ext cx="3773835" cy="1708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68155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831498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Layout - grid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표 형태 </a:t>
            </a:r>
            <a:r>
              <a:rPr lang="en-US" altLang="ko-KR"/>
              <a:t>+ </a:t>
            </a:r>
            <a:r>
              <a:rPr lang="ko-KR" altLang="en-US"/>
              <a:t>위치 및 크기 명시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사용 속성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grid-column : </a:t>
            </a:r>
            <a:r>
              <a:rPr lang="ko-KR" altLang="en-US"/>
              <a:t>열 기준 위치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grid-row : </a:t>
            </a:r>
            <a:r>
              <a:rPr lang="ko-KR" altLang="en-US"/>
              <a:t>행 기준 위치</a:t>
            </a:r>
            <a:endParaRPr lang="en-US" alt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A6417F-A2D7-455E-A645-C606ABF83C14}"/>
              </a:ext>
            </a:extLst>
          </p:cNvPr>
          <p:cNvSpPr txBox="1"/>
          <p:nvPr/>
        </p:nvSpPr>
        <p:spPr>
          <a:xfrm>
            <a:off x="499659" y="2276872"/>
            <a:ext cx="5789397" cy="31085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...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.box1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grid-row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grid-column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/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.box2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grid-row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grid-column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.box3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grid-row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grid-column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"wrapper"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"box1"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"box2"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"box3"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A720250-1FD7-400D-85D6-FFAFB79E4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4025034"/>
            <a:ext cx="3773835" cy="17082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순서도: 다른 페이지 연결선 5">
            <a:extLst>
              <a:ext uri="{FF2B5EF4-FFF2-40B4-BE49-F238E27FC236}">
                <a16:creationId xmlns:a16="http://schemas.microsoft.com/office/drawing/2014/main" id="{D1D2714E-8F8F-4587-9ED9-8D1AE146CEB5}"/>
              </a:ext>
            </a:extLst>
          </p:cNvPr>
          <p:cNvSpPr/>
          <p:nvPr/>
        </p:nvSpPr>
        <p:spPr>
          <a:xfrm>
            <a:off x="4824028" y="3619007"/>
            <a:ext cx="216024" cy="286256"/>
          </a:xfrm>
          <a:prstGeom prst="flowChartOffpageConnec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accent6"/>
                </a:solidFill>
              </a:rPr>
              <a:t>1</a:t>
            </a:r>
            <a:endParaRPr lang="ko-KR" altLang="en-US" sz="1200" b="1">
              <a:solidFill>
                <a:schemeClr val="accent6"/>
              </a:solidFill>
            </a:endParaRPr>
          </a:p>
        </p:txBody>
      </p:sp>
      <p:sp>
        <p:nvSpPr>
          <p:cNvPr id="10" name="순서도: 다른 페이지 연결선 9">
            <a:extLst>
              <a:ext uri="{FF2B5EF4-FFF2-40B4-BE49-F238E27FC236}">
                <a16:creationId xmlns:a16="http://schemas.microsoft.com/office/drawing/2014/main" id="{A61D4BD1-8A8E-4180-98C2-71C3B539F1AB}"/>
              </a:ext>
            </a:extLst>
          </p:cNvPr>
          <p:cNvSpPr/>
          <p:nvPr/>
        </p:nvSpPr>
        <p:spPr>
          <a:xfrm>
            <a:off x="8597863" y="3619007"/>
            <a:ext cx="216024" cy="286256"/>
          </a:xfrm>
          <a:prstGeom prst="flowChartOffpageConnec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accent6"/>
                </a:solidFill>
              </a:rPr>
              <a:t>4</a:t>
            </a:r>
            <a:endParaRPr lang="ko-KR" altLang="en-US" sz="1200" b="1">
              <a:solidFill>
                <a:schemeClr val="accent6"/>
              </a:solidFill>
            </a:endParaRPr>
          </a:p>
        </p:txBody>
      </p:sp>
      <p:sp>
        <p:nvSpPr>
          <p:cNvPr id="9" name="화살표: 오각형 8">
            <a:extLst>
              <a:ext uri="{FF2B5EF4-FFF2-40B4-BE49-F238E27FC236}">
                <a16:creationId xmlns:a16="http://schemas.microsoft.com/office/drawing/2014/main" id="{CBDA98D5-4911-485D-A133-F74DAA123D40}"/>
              </a:ext>
            </a:extLst>
          </p:cNvPr>
          <p:cNvSpPr/>
          <p:nvPr/>
        </p:nvSpPr>
        <p:spPr>
          <a:xfrm>
            <a:off x="4460785" y="3933056"/>
            <a:ext cx="308689" cy="195506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accent6"/>
                </a:solidFill>
              </a:rPr>
              <a:t>1</a:t>
            </a:r>
            <a:endParaRPr lang="ko-KR" altLang="en-US" sz="1200" b="1">
              <a:solidFill>
                <a:schemeClr val="accent6"/>
              </a:solidFill>
            </a:endParaRPr>
          </a:p>
        </p:txBody>
      </p:sp>
      <p:sp>
        <p:nvSpPr>
          <p:cNvPr id="13" name="순서도: 다른 페이지 연결선 12">
            <a:extLst>
              <a:ext uri="{FF2B5EF4-FFF2-40B4-BE49-F238E27FC236}">
                <a16:creationId xmlns:a16="http://schemas.microsoft.com/office/drawing/2014/main" id="{A7105349-CF5A-45E0-8611-F3DC14A4B741}"/>
              </a:ext>
            </a:extLst>
          </p:cNvPr>
          <p:cNvSpPr/>
          <p:nvPr/>
        </p:nvSpPr>
        <p:spPr>
          <a:xfrm>
            <a:off x="6081973" y="3617330"/>
            <a:ext cx="216024" cy="286256"/>
          </a:xfrm>
          <a:prstGeom prst="flowChartOffpageConnec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accent6"/>
                </a:solidFill>
              </a:rPr>
              <a:t>2</a:t>
            </a:r>
            <a:endParaRPr lang="ko-KR" altLang="en-US" sz="1200" b="1">
              <a:solidFill>
                <a:schemeClr val="accent6"/>
              </a:solidFill>
            </a:endParaRPr>
          </a:p>
        </p:txBody>
      </p:sp>
      <p:sp>
        <p:nvSpPr>
          <p:cNvPr id="14" name="순서도: 다른 페이지 연결선 13">
            <a:extLst>
              <a:ext uri="{FF2B5EF4-FFF2-40B4-BE49-F238E27FC236}">
                <a16:creationId xmlns:a16="http://schemas.microsoft.com/office/drawing/2014/main" id="{B477AD0C-377C-4655-8D45-2F02F541A1E3}"/>
              </a:ext>
            </a:extLst>
          </p:cNvPr>
          <p:cNvSpPr/>
          <p:nvPr/>
        </p:nvSpPr>
        <p:spPr>
          <a:xfrm>
            <a:off x="7339918" y="3617330"/>
            <a:ext cx="216024" cy="286256"/>
          </a:xfrm>
          <a:prstGeom prst="flowChartOffpageConnec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accent6"/>
                </a:solidFill>
              </a:rPr>
              <a:t>3</a:t>
            </a:r>
            <a:endParaRPr lang="ko-KR" altLang="en-US" sz="1200" b="1">
              <a:solidFill>
                <a:schemeClr val="accent6"/>
              </a:solidFill>
            </a:endParaRPr>
          </a:p>
        </p:txBody>
      </p:sp>
      <p:sp>
        <p:nvSpPr>
          <p:cNvPr id="15" name="화살표: 오각형 14">
            <a:extLst>
              <a:ext uri="{FF2B5EF4-FFF2-40B4-BE49-F238E27FC236}">
                <a16:creationId xmlns:a16="http://schemas.microsoft.com/office/drawing/2014/main" id="{C27FDDD1-B42F-45B7-B66F-06E79D538F34}"/>
              </a:ext>
            </a:extLst>
          </p:cNvPr>
          <p:cNvSpPr/>
          <p:nvPr/>
        </p:nvSpPr>
        <p:spPr>
          <a:xfrm>
            <a:off x="4460785" y="4781391"/>
            <a:ext cx="308689" cy="195506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accent6"/>
                </a:solidFill>
              </a:rPr>
              <a:t>2</a:t>
            </a:r>
            <a:endParaRPr lang="ko-KR" altLang="en-US" sz="1200" b="1">
              <a:solidFill>
                <a:schemeClr val="accent6"/>
              </a:solidFill>
            </a:endParaRPr>
          </a:p>
        </p:txBody>
      </p:sp>
      <p:sp>
        <p:nvSpPr>
          <p:cNvPr id="16" name="화살표: 오각형 15">
            <a:extLst>
              <a:ext uri="{FF2B5EF4-FFF2-40B4-BE49-F238E27FC236}">
                <a16:creationId xmlns:a16="http://schemas.microsoft.com/office/drawing/2014/main" id="{B30092D7-17EB-45E6-BFD7-E06D02351363}"/>
              </a:ext>
            </a:extLst>
          </p:cNvPr>
          <p:cNvSpPr/>
          <p:nvPr/>
        </p:nvSpPr>
        <p:spPr>
          <a:xfrm>
            <a:off x="4460784" y="5629726"/>
            <a:ext cx="308689" cy="195506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accent6"/>
                </a:solidFill>
              </a:rPr>
              <a:t>3</a:t>
            </a:r>
            <a:endParaRPr lang="ko-KR" altLang="en-US" sz="1200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3168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996881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결과와 같이 보여지도록 코드 작성하기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- 3</a:t>
            </a:r>
            <a:r>
              <a:rPr lang="ko-KR" altLang="en-US"/>
              <a:t>행 </a:t>
            </a:r>
            <a:r>
              <a:rPr lang="en-US" altLang="ko-KR"/>
              <a:t>4</a:t>
            </a:r>
            <a:r>
              <a:rPr lang="ko-KR" altLang="en-US"/>
              <a:t>열의 </a:t>
            </a:r>
            <a:r>
              <a:rPr lang="en-US" altLang="ko-KR"/>
              <a:t>Grid Layout, 5</a:t>
            </a:r>
            <a:r>
              <a:rPr lang="ko-KR" altLang="en-US"/>
              <a:t>개 요소</a:t>
            </a:r>
            <a:r>
              <a:rPr lang="en-US" altLang="ko-KR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기본 코드</a:t>
            </a:r>
            <a:endParaRPr lang="en-US" alt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0D5B5B-E156-421C-A5B9-4B4870835A04}"/>
              </a:ext>
            </a:extLst>
          </p:cNvPr>
          <p:cNvSpPr txBox="1"/>
          <p:nvPr/>
        </p:nvSpPr>
        <p:spPr>
          <a:xfrm>
            <a:off x="683568" y="1844824"/>
            <a:ext cx="4968552" cy="46166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rgb(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207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232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220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rgb(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79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185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227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.wrapper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grid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grid-gap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"wrapper"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8F68E0-C61C-451B-94A4-3B5D3D137782}"/>
              </a:ext>
            </a:extLst>
          </p:cNvPr>
          <p:cNvSpPr txBox="1"/>
          <p:nvPr/>
        </p:nvSpPr>
        <p:spPr>
          <a:xfrm>
            <a:off x="6072254" y="1540420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2E2203-8393-4CD4-97E1-7249EDEED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252" y="1821506"/>
            <a:ext cx="2676212" cy="1980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6886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8326318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Layout - multiple column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다단 형태 </a:t>
            </a:r>
            <a:r>
              <a:rPr lang="en-US" altLang="ko-KR"/>
              <a:t>(</a:t>
            </a:r>
            <a:r>
              <a:rPr lang="ko-KR" altLang="en-US"/>
              <a:t>여러개의 열</a:t>
            </a:r>
            <a:r>
              <a:rPr lang="en-US" altLang="ko-KR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사용 속성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column-width : </a:t>
            </a:r>
            <a:r>
              <a:rPr lang="ko-KR" altLang="en-US"/>
              <a:t>지정된 크기 이상의 공간이 존재하면</a:t>
            </a:r>
            <a:r>
              <a:rPr lang="en-US" altLang="ko-KR"/>
              <a:t> </a:t>
            </a:r>
            <a:r>
              <a:rPr lang="ko-KR" altLang="en-US"/>
              <a:t>열을 나누어 표시</a:t>
            </a:r>
            <a:endParaRPr lang="en-US" altLang="ko-K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A6417F-A2D7-455E-A645-C606ABF83C14}"/>
              </a:ext>
            </a:extLst>
          </p:cNvPr>
          <p:cNvSpPr txBox="1"/>
          <p:nvPr/>
        </p:nvSpPr>
        <p:spPr>
          <a:xfrm>
            <a:off x="499659" y="1844824"/>
            <a:ext cx="4216357" cy="37548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column-width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다단 레이아웃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Lorem, ipsum dolor sit amet consectetur adipisicing elit. Aut maiores ipsum at odio dolor provident optio, rem architecto harum eligendi perferendis vel ullam labore magni neque tempora temporibus veritatis repellendus!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74C83C-BC8D-4AAF-B825-2B53E3B06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206" y="2276872"/>
            <a:ext cx="3829596" cy="1512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704F5B4-7FF4-438C-B895-2CD6CD3E5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3206" y="4031647"/>
            <a:ext cx="3829596" cy="1125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013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054315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CSS </a:t>
            </a:r>
            <a:r>
              <a:rPr lang="ko-KR" altLang="en-US"/>
              <a:t>선택자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전체 선택자 </a:t>
            </a:r>
            <a:r>
              <a:rPr lang="en-US" altLang="ko-KR"/>
              <a:t>: </a:t>
            </a:r>
            <a:r>
              <a:rPr lang="ko-KR" altLang="en-US"/>
              <a:t>모든 요소에 적용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태그 선택자 </a:t>
            </a:r>
            <a:r>
              <a:rPr lang="en-US" altLang="ko-KR"/>
              <a:t>: </a:t>
            </a:r>
            <a:r>
              <a:rPr lang="ko-KR" altLang="en-US"/>
              <a:t>특정 태그에 적용</a:t>
            </a:r>
            <a:endParaRPr lang="en-US" alt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33F39C-4AA6-4926-B39D-AC23E7978673}"/>
              </a:ext>
            </a:extLst>
          </p:cNvPr>
          <p:cNvSpPr txBox="1"/>
          <p:nvPr/>
        </p:nvSpPr>
        <p:spPr>
          <a:xfrm>
            <a:off x="683568" y="1469683"/>
            <a:ext cx="7992888" cy="23083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60px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yellow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 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문단 태그 내용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 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앵커 태그 내용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4D66A81-5A72-40E8-89A9-8091873F8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991" y="3140968"/>
            <a:ext cx="3941862" cy="1677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48261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521063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Layout - flexbox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가변 배치 형태</a:t>
            </a:r>
            <a:r>
              <a:rPr lang="en-US" altLang="ko-KR"/>
              <a:t>, </a:t>
            </a:r>
            <a:r>
              <a:rPr lang="ko-KR" altLang="en-US"/>
              <a:t>유연한 반응형 레이아웃 지원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사용 속성</a:t>
            </a:r>
            <a:endParaRPr lang="en-US" altLang="ko-KR"/>
          </a:p>
        </p:txBody>
      </p:sp>
      <p:graphicFrame>
        <p:nvGraphicFramePr>
          <p:cNvPr id="9" name="표 3">
            <a:extLst>
              <a:ext uri="{FF2B5EF4-FFF2-40B4-BE49-F238E27FC236}">
                <a16:creationId xmlns:a16="http://schemas.microsoft.com/office/drawing/2014/main" id="{A006230D-E425-42EF-8F45-B14528A2F8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283712"/>
              </p:ext>
            </p:extLst>
          </p:nvPr>
        </p:nvGraphicFramePr>
        <p:xfrm>
          <a:off x="683568" y="1470392"/>
          <a:ext cx="7992888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996444">
                  <a:extLst>
                    <a:ext uri="{9D8B030D-6E8A-4147-A177-3AD203B41FA5}">
                      <a16:colId xmlns:a16="http://schemas.microsoft.com/office/drawing/2014/main" val="2460773433"/>
                    </a:ext>
                  </a:extLst>
                </a:gridCol>
                <a:gridCol w="3996444">
                  <a:extLst>
                    <a:ext uri="{9D8B030D-6E8A-4147-A177-3AD203B41FA5}">
                      <a16:colId xmlns:a16="http://schemas.microsoft.com/office/drawing/2014/main" val="20247928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Container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Item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1338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display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order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6319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flex-direction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flex-grow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5417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flex-wrap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flex-shrink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1996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flex-flow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flex-basis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773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justify-content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flex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8594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align-items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align-self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9363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align-content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9115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41813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268844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Layout - flexbox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기본 적용 </a:t>
            </a:r>
            <a:r>
              <a:rPr lang="en-US" altLang="ko-KR"/>
              <a:t>(display: flex)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939F33-8B06-42E5-8093-EE3D95C86AF7}"/>
              </a:ext>
            </a:extLst>
          </p:cNvPr>
          <p:cNvSpPr txBox="1"/>
          <p:nvPr/>
        </p:nvSpPr>
        <p:spPr>
          <a:xfrm>
            <a:off x="683568" y="1004530"/>
            <a:ext cx="7992888" cy="535531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.flex-container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lightgrey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.flex-item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lightcyan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"flex-container"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"flex-item"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"flex-item"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"flex-item"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14FC1377-908A-4D74-9BCE-4FF386BDB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776" y="3443878"/>
            <a:ext cx="3158076" cy="364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4657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50790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Layout - flexbox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요소 배치 방향 지정 </a:t>
            </a:r>
            <a:r>
              <a:rPr lang="en-US" altLang="ko-KR"/>
              <a:t>(flex-direction)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2456A-F9B6-48A1-BEB0-A4E3E1E69630}"/>
              </a:ext>
            </a:extLst>
          </p:cNvPr>
          <p:cNvSpPr txBox="1"/>
          <p:nvPr/>
        </p:nvSpPr>
        <p:spPr>
          <a:xfrm>
            <a:off x="683568" y="1004530"/>
            <a:ext cx="7992888" cy="563231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.flex-container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lightgrey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column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.flex-item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lightcyan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"flex-container"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"flex-item"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"flex-item"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"flex-item"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그림 9" descr="조류이(가) 표시된 사진&#10;&#10;자동 생성된 설명">
            <a:extLst>
              <a:ext uri="{FF2B5EF4-FFF2-40B4-BE49-F238E27FC236}">
                <a16:creationId xmlns:a16="http://schemas.microsoft.com/office/drawing/2014/main" id="{FD5B20EE-1B2D-461C-82C9-440718F6EE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053" y="3787024"/>
            <a:ext cx="2446379" cy="765778"/>
          </a:xfrm>
          <a:prstGeom prst="rect">
            <a:avLst/>
          </a:prstGeom>
        </p:spPr>
      </p:pic>
      <p:pic>
        <p:nvPicPr>
          <p:cNvPr id="11" name="그림 10" descr="조류이(가) 표시된 사진&#10;&#10;자동 생성된 설명">
            <a:extLst>
              <a:ext uri="{FF2B5EF4-FFF2-40B4-BE49-F238E27FC236}">
                <a16:creationId xmlns:a16="http://schemas.microsoft.com/office/drawing/2014/main" id="{0261F275-7859-4120-9DD4-715A6E4B8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053" y="4901189"/>
            <a:ext cx="2446379" cy="765778"/>
          </a:xfrm>
          <a:prstGeom prst="rect">
            <a:avLst/>
          </a:prstGeom>
        </p:spPr>
      </p:pic>
      <p:pic>
        <p:nvPicPr>
          <p:cNvPr id="12" name="그림 11" descr="테이블이(가) 표시된 사진&#10;&#10;자동 생성된 설명">
            <a:extLst>
              <a:ext uri="{FF2B5EF4-FFF2-40B4-BE49-F238E27FC236}">
                <a16:creationId xmlns:a16="http://schemas.microsoft.com/office/drawing/2014/main" id="{4BD9E318-ABC8-4376-82A2-2EBB6CD4A5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053" y="3167417"/>
            <a:ext cx="2425845" cy="2802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17E98C5-9D9D-41BC-ABCB-B27ECA2A1F54}"/>
              </a:ext>
            </a:extLst>
          </p:cNvPr>
          <p:cNvSpPr txBox="1"/>
          <p:nvPr/>
        </p:nvSpPr>
        <p:spPr>
          <a:xfrm>
            <a:off x="6014053" y="3529965"/>
            <a:ext cx="6832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FFC000"/>
                </a:solidFill>
              </a:rPr>
              <a:t>column</a:t>
            </a:r>
            <a:endParaRPr lang="ko-KR" altLang="en-US" sz="1100" b="1" dirty="0">
              <a:solidFill>
                <a:srgbClr val="FFC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407C9F-F437-497F-952B-82E7CDD5E089}"/>
              </a:ext>
            </a:extLst>
          </p:cNvPr>
          <p:cNvSpPr txBox="1"/>
          <p:nvPr/>
        </p:nvSpPr>
        <p:spPr>
          <a:xfrm>
            <a:off x="6014053" y="2914989"/>
            <a:ext cx="9829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FFC000"/>
                </a:solidFill>
              </a:rPr>
              <a:t>row-reverse</a:t>
            </a:r>
            <a:endParaRPr lang="ko-KR" altLang="en-US" sz="1100" b="1" dirty="0">
              <a:solidFill>
                <a:srgbClr val="FFC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929CE3-0145-4AFD-8FE8-3EC890B0E278}"/>
              </a:ext>
            </a:extLst>
          </p:cNvPr>
          <p:cNvSpPr txBox="1"/>
          <p:nvPr/>
        </p:nvSpPr>
        <p:spPr>
          <a:xfrm>
            <a:off x="6014053" y="4658855"/>
            <a:ext cx="12250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FFC000"/>
                </a:solidFill>
              </a:rPr>
              <a:t>column-reverse</a:t>
            </a:r>
            <a:endParaRPr lang="ko-KR" altLang="en-US" sz="1100" b="1" dirty="0">
              <a:solidFill>
                <a:srgbClr val="FFC000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AD806B6-5052-44C7-A830-74AF7D7680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4053" y="2616769"/>
            <a:ext cx="2425845" cy="2055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4C36068-3069-4138-9F23-C9053710C5A7}"/>
              </a:ext>
            </a:extLst>
          </p:cNvPr>
          <p:cNvSpPr txBox="1"/>
          <p:nvPr/>
        </p:nvSpPr>
        <p:spPr>
          <a:xfrm>
            <a:off x="6014053" y="2348880"/>
            <a:ext cx="87235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FFC000"/>
                </a:solidFill>
              </a:rPr>
              <a:t>row (</a:t>
            </a:r>
            <a:r>
              <a:rPr lang="ko-KR" altLang="en-US" sz="1100" b="1" dirty="0">
                <a:solidFill>
                  <a:srgbClr val="FFC000"/>
                </a:solidFill>
              </a:rPr>
              <a:t>기본</a:t>
            </a:r>
            <a:r>
              <a:rPr lang="en-US" altLang="ko-KR" sz="1100" b="1" dirty="0">
                <a:solidFill>
                  <a:srgbClr val="FFC000"/>
                </a:solidFill>
              </a:rPr>
              <a:t>)</a:t>
            </a:r>
            <a:endParaRPr lang="ko-KR" altLang="en-US" sz="11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8657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24800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Layout - flexbox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요소 감싸기 </a:t>
            </a:r>
            <a:r>
              <a:rPr lang="en-US" altLang="ko-KR"/>
              <a:t>(flex-wrap)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2456A-F9B6-48A1-BEB0-A4E3E1E69630}"/>
              </a:ext>
            </a:extLst>
          </p:cNvPr>
          <p:cNvSpPr txBox="1"/>
          <p:nvPr/>
        </p:nvSpPr>
        <p:spPr>
          <a:xfrm>
            <a:off x="683568" y="1004530"/>
            <a:ext cx="7992888" cy="563231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.flex-container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lightgrey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flex-wrap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wrap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.flex-item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00px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lightcyan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"flex-container"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"flex-item"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"flex-item"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"flex-item"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8" name="그림 17" descr="그리기이(가) 표시된 사진&#10;&#10;자동 생성된 설명">
            <a:extLst>
              <a:ext uri="{FF2B5EF4-FFF2-40B4-BE49-F238E27FC236}">
                <a16:creationId xmlns:a16="http://schemas.microsoft.com/office/drawing/2014/main" id="{512758A6-9BE7-401D-BF38-8D7C535AC8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576" y="4950896"/>
            <a:ext cx="2446381" cy="513946"/>
          </a:xfrm>
          <a:prstGeom prst="rect">
            <a:avLst/>
          </a:prstGeom>
        </p:spPr>
      </p:pic>
      <p:pic>
        <p:nvPicPr>
          <p:cNvPr id="19" name="그림 18" descr="조류이(가) 표시된 사진&#10;&#10;자동 생성된 설명">
            <a:extLst>
              <a:ext uri="{FF2B5EF4-FFF2-40B4-BE49-F238E27FC236}">
                <a16:creationId xmlns:a16="http://schemas.microsoft.com/office/drawing/2014/main" id="{EE59BE80-FED9-4AA8-92B8-23E4C405C7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576" y="4014792"/>
            <a:ext cx="2446380" cy="513945"/>
          </a:xfrm>
          <a:prstGeom prst="rect">
            <a:avLst/>
          </a:prstGeom>
        </p:spPr>
      </p:pic>
      <p:pic>
        <p:nvPicPr>
          <p:cNvPr id="21" name="그림 20" descr="조류이(가) 표시된 사진&#10;&#10;자동 생성된 설명">
            <a:extLst>
              <a:ext uri="{FF2B5EF4-FFF2-40B4-BE49-F238E27FC236}">
                <a16:creationId xmlns:a16="http://schemas.microsoft.com/office/drawing/2014/main" id="{AF767ECF-2548-45C5-9172-0B314F92E2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576" y="3742719"/>
            <a:ext cx="2446381" cy="26725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A4460698-5548-4085-820C-53A0A9C640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4576" y="3160424"/>
            <a:ext cx="2448279" cy="207481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6A43822-AA92-4AE5-A168-8237568FB4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4576" y="2924944"/>
            <a:ext cx="3058294" cy="20443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64DBFDD-D5D8-4455-9F15-AFD3D2EFCD84}"/>
              </a:ext>
            </a:extLst>
          </p:cNvPr>
          <p:cNvSpPr txBox="1"/>
          <p:nvPr/>
        </p:nvSpPr>
        <p:spPr>
          <a:xfrm>
            <a:off x="5514576" y="2660393"/>
            <a:ext cx="167385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FFC000"/>
                </a:solidFill>
              </a:rPr>
              <a:t>flex-wrap </a:t>
            </a:r>
            <a:r>
              <a:rPr lang="ko-KR" altLang="en-US" sz="1100" b="1" dirty="0">
                <a:solidFill>
                  <a:srgbClr val="FFC000"/>
                </a:solidFill>
              </a:rPr>
              <a:t>속성 사용 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419EEC-4B37-422F-B700-2FB2EFDB4C0F}"/>
              </a:ext>
            </a:extLst>
          </p:cNvPr>
          <p:cNvSpPr txBox="1"/>
          <p:nvPr/>
        </p:nvSpPr>
        <p:spPr>
          <a:xfrm>
            <a:off x="5514576" y="3495145"/>
            <a:ext cx="5180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FFC000"/>
                </a:solidFill>
              </a:rPr>
              <a:t>wrap</a:t>
            </a:r>
            <a:endParaRPr lang="ko-KR" altLang="en-US" sz="1100" b="1" dirty="0">
              <a:solidFill>
                <a:srgbClr val="FFC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2A7C1E-B082-4B9F-8A63-BFD551275AE6}"/>
              </a:ext>
            </a:extLst>
          </p:cNvPr>
          <p:cNvSpPr txBox="1"/>
          <p:nvPr/>
        </p:nvSpPr>
        <p:spPr>
          <a:xfrm>
            <a:off x="5514576" y="4692048"/>
            <a:ext cx="10599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FFC000"/>
                </a:solidFill>
              </a:rPr>
              <a:t>wrap-reverse</a:t>
            </a:r>
            <a:endParaRPr lang="ko-KR" altLang="en-US" sz="11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61467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586303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Layout - flexbox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요소 정렬 </a:t>
            </a:r>
            <a:r>
              <a:rPr lang="en-US" altLang="ko-KR"/>
              <a:t>(justify-content)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2456A-F9B6-48A1-BEB0-A4E3E1E69630}"/>
              </a:ext>
            </a:extLst>
          </p:cNvPr>
          <p:cNvSpPr txBox="1"/>
          <p:nvPr/>
        </p:nvSpPr>
        <p:spPr>
          <a:xfrm>
            <a:off x="683568" y="1004530"/>
            <a:ext cx="7992888" cy="526297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.flex-container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lightgrey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.flex-item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lightcyan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"flex-container"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"flex-item"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"flex-item"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"flex-item"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E6B3953-6EFB-4728-B376-5CE313E77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032" y="2174765"/>
            <a:ext cx="1358165" cy="50183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BBD11A1-5A54-4C7C-B856-4609A2D93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031" y="2930848"/>
            <a:ext cx="1358166" cy="50183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570E431-682E-4A10-976E-7FCDC8C5A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4032" y="3686932"/>
            <a:ext cx="1358168" cy="50183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17185BA-8425-4893-B231-D43FA4B11F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4031" y="4443016"/>
            <a:ext cx="1358166" cy="50183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B286854-3545-42C1-90E2-5CCB7F1087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3251" y="5199101"/>
            <a:ext cx="1358166" cy="50183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CCB6109-E951-4A51-AFD3-BE4A6765CC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2306" y="2174765"/>
            <a:ext cx="1358166" cy="50413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E72FC0F-9D9F-4C1F-A4A3-38CF33D5B7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2306" y="2933334"/>
            <a:ext cx="1351964" cy="50183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01FDF878-2702-4F93-B7A4-90642C1930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62306" y="3689602"/>
            <a:ext cx="1351964" cy="50183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B4C0439-73DC-4A05-977E-E4A831FCA7F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62306" y="4445870"/>
            <a:ext cx="1351964" cy="50183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F62342C-D9F4-4D98-B3B6-5AB9F0FA75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70484" y="5202137"/>
            <a:ext cx="1343786" cy="49879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E01CAA6-D76A-4085-A5FD-12807B3373A4}"/>
              </a:ext>
            </a:extLst>
          </p:cNvPr>
          <p:cNvSpPr txBox="1"/>
          <p:nvPr/>
        </p:nvSpPr>
        <p:spPr>
          <a:xfrm>
            <a:off x="6626326" y="2294875"/>
            <a:ext cx="6046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FFC000"/>
                </a:solidFill>
              </a:rPr>
              <a:t>center</a:t>
            </a:r>
            <a:endParaRPr lang="ko-KR" altLang="en-US" sz="1100" b="1" dirty="0">
              <a:solidFill>
                <a:srgbClr val="FFC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A911C2E-0702-4706-A52B-F2806B230CD6}"/>
              </a:ext>
            </a:extLst>
          </p:cNvPr>
          <p:cNvSpPr txBox="1"/>
          <p:nvPr/>
        </p:nvSpPr>
        <p:spPr>
          <a:xfrm>
            <a:off x="6559801" y="3043424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FFC000"/>
                </a:solidFill>
              </a:rPr>
              <a:t>flex-end</a:t>
            </a:r>
            <a:endParaRPr lang="ko-KR" altLang="en-US" sz="1100" b="1" dirty="0">
              <a:solidFill>
                <a:srgbClr val="FFC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2D730ED-1412-43AB-910F-7C5D44EFE164}"/>
              </a:ext>
            </a:extLst>
          </p:cNvPr>
          <p:cNvSpPr txBox="1"/>
          <p:nvPr/>
        </p:nvSpPr>
        <p:spPr>
          <a:xfrm>
            <a:off x="6377860" y="3791973"/>
            <a:ext cx="11015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FFC000"/>
                </a:solidFill>
              </a:rPr>
              <a:t>space-around</a:t>
            </a:r>
            <a:endParaRPr lang="ko-KR" altLang="en-US" sz="1100" b="1" dirty="0">
              <a:solidFill>
                <a:srgbClr val="FFC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F4793F-CA09-4ACD-AC95-92DFEFE6F75E}"/>
              </a:ext>
            </a:extLst>
          </p:cNvPr>
          <p:cNvSpPr txBox="1"/>
          <p:nvPr/>
        </p:nvSpPr>
        <p:spPr>
          <a:xfrm>
            <a:off x="6332976" y="4540522"/>
            <a:ext cx="1191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FFC000"/>
                </a:solidFill>
              </a:rPr>
              <a:t>space-between</a:t>
            </a:r>
            <a:endParaRPr lang="ko-KR" altLang="en-US" sz="1100" b="1" dirty="0">
              <a:solidFill>
                <a:srgbClr val="FFC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2F645BF-950D-4F21-B4F5-390F4162ACE9}"/>
              </a:ext>
            </a:extLst>
          </p:cNvPr>
          <p:cNvSpPr txBox="1"/>
          <p:nvPr/>
        </p:nvSpPr>
        <p:spPr>
          <a:xfrm>
            <a:off x="6404310" y="5289071"/>
            <a:ext cx="10486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FFC000"/>
                </a:solidFill>
              </a:rPr>
              <a:t>space-evenly</a:t>
            </a:r>
            <a:endParaRPr lang="ko-KR" altLang="en-US" sz="1100" b="1" dirty="0">
              <a:solidFill>
                <a:srgbClr val="FFC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F7D7A7B-75F2-4B84-93F8-2F157B5EA639}"/>
              </a:ext>
            </a:extLst>
          </p:cNvPr>
          <p:cNvSpPr txBox="1"/>
          <p:nvPr/>
        </p:nvSpPr>
        <p:spPr>
          <a:xfrm>
            <a:off x="5471761" y="1916832"/>
            <a:ext cx="4411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FFC000"/>
                </a:solidFill>
              </a:rPr>
              <a:t>row</a:t>
            </a:r>
            <a:endParaRPr lang="ko-KR" altLang="en-US" sz="1100" b="1" dirty="0">
              <a:solidFill>
                <a:srgbClr val="FFC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9D8A78-DEC1-4FBE-BC96-B8E75973B2D4}"/>
              </a:ext>
            </a:extLst>
          </p:cNvPr>
          <p:cNvSpPr txBox="1"/>
          <p:nvPr/>
        </p:nvSpPr>
        <p:spPr>
          <a:xfrm>
            <a:off x="7796688" y="1920846"/>
            <a:ext cx="6832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FFC000"/>
                </a:solidFill>
              </a:rPr>
              <a:t>column</a:t>
            </a:r>
            <a:endParaRPr lang="ko-KR" altLang="en-US" sz="11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84307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21750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Layout - flexbox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반대축의 요소 정렬 </a:t>
            </a:r>
            <a:r>
              <a:rPr lang="en-US" altLang="ko-KR"/>
              <a:t>(align-items)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2456A-F9B6-48A1-BEB0-A4E3E1E69630}"/>
              </a:ext>
            </a:extLst>
          </p:cNvPr>
          <p:cNvSpPr txBox="1"/>
          <p:nvPr/>
        </p:nvSpPr>
        <p:spPr>
          <a:xfrm>
            <a:off x="683568" y="1004530"/>
            <a:ext cx="7992888" cy="55092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.flex-container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lightgrey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flex-direction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row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align-items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.flex-item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lightcyan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"flex-container"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"flex-item"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"flex-item"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"flex-item"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263FF3-A5EB-4C12-BCA5-2EFFB5354F6D}"/>
              </a:ext>
            </a:extLst>
          </p:cNvPr>
          <p:cNvSpPr txBox="1"/>
          <p:nvPr/>
        </p:nvSpPr>
        <p:spPr>
          <a:xfrm>
            <a:off x="6514497" y="2368034"/>
            <a:ext cx="793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FFC000"/>
                </a:solidFill>
              </a:rPr>
              <a:t>flex-start</a:t>
            </a:r>
            <a:endParaRPr lang="ko-KR" altLang="en-US" sz="1100" b="1" dirty="0">
              <a:solidFill>
                <a:srgbClr val="FFC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3AA0DF-A131-45F3-A923-11DB36CE5D76}"/>
              </a:ext>
            </a:extLst>
          </p:cNvPr>
          <p:cNvSpPr txBox="1"/>
          <p:nvPr/>
        </p:nvSpPr>
        <p:spPr>
          <a:xfrm>
            <a:off x="6542549" y="3122918"/>
            <a:ext cx="7377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FFC000"/>
                </a:solidFill>
              </a:rPr>
              <a:t>flex-end</a:t>
            </a:r>
            <a:endParaRPr lang="ko-KR" altLang="en-US" sz="1100" b="1" dirty="0">
              <a:solidFill>
                <a:srgbClr val="FFC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100C16-2302-4ABE-A539-4E670FEB5718}"/>
              </a:ext>
            </a:extLst>
          </p:cNvPr>
          <p:cNvSpPr txBox="1"/>
          <p:nvPr/>
        </p:nvSpPr>
        <p:spPr>
          <a:xfrm>
            <a:off x="6588235" y="4632686"/>
            <a:ext cx="6463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FFC000"/>
                </a:solidFill>
              </a:rPr>
              <a:t>stretch</a:t>
            </a:r>
            <a:endParaRPr lang="ko-KR" altLang="en-US" sz="1100" b="1" dirty="0">
              <a:solidFill>
                <a:srgbClr val="FFC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7A4715-9119-4570-9EA6-CD8E7E11AD8D}"/>
              </a:ext>
            </a:extLst>
          </p:cNvPr>
          <p:cNvSpPr txBox="1"/>
          <p:nvPr/>
        </p:nvSpPr>
        <p:spPr>
          <a:xfrm>
            <a:off x="5492047" y="1988840"/>
            <a:ext cx="4411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FFC000"/>
                </a:solidFill>
              </a:rPr>
              <a:t>row</a:t>
            </a:r>
            <a:endParaRPr lang="ko-KR" altLang="en-US" sz="1100" b="1" dirty="0">
              <a:solidFill>
                <a:srgbClr val="FFC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4FE9BDE-AB1E-42B9-B4D0-3A0BBF3B8B82}"/>
              </a:ext>
            </a:extLst>
          </p:cNvPr>
          <p:cNvSpPr txBox="1"/>
          <p:nvPr/>
        </p:nvSpPr>
        <p:spPr>
          <a:xfrm>
            <a:off x="7796688" y="1992854"/>
            <a:ext cx="6832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FFC000"/>
                </a:solidFill>
              </a:rPr>
              <a:t>column</a:t>
            </a:r>
            <a:endParaRPr lang="ko-KR" altLang="en-US" sz="1100" b="1" dirty="0">
              <a:solidFill>
                <a:srgbClr val="FFC000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19B93EF-3E75-412A-ACB7-68E74F28C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146" y="3012796"/>
            <a:ext cx="1342054" cy="498152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2214DBC-52AF-4F15-AA02-271B76F9ECBE}"/>
              </a:ext>
            </a:extLst>
          </p:cNvPr>
          <p:cNvSpPr txBox="1"/>
          <p:nvPr/>
        </p:nvSpPr>
        <p:spPr>
          <a:xfrm>
            <a:off x="6609074" y="3877802"/>
            <a:ext cx="6046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FFC000"/>
                </a:solidFill>
              </a:rPr>
              <a:t>center</a:t>
            </a:r>
            <a:endParaRPr lang="ko-KR" altLang="en-US" sz="1100" b="1" dirty="0">
              <a:solidFill>
                <a:srgbClr val="FFC000"/>
              </a:solidFill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9D47910A-7861-46D5-A807-0FACA5804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0145" y="2254464"/>
            <a:ext cx="1342054" cy="498153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8997C6B7-445E-406F-A169-5E1FAA8B4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0145" y="3771688"/>
            <a:ext cx="1342054" cy="498152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663829AA-2B46-4633-AE46-9EC8CC20F8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0145" y="4514415"/>
            <a:ext cx="1342054" cy="498153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34435116-9BDD-4EE5-BA68-30EA938AA2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0602" y="2240814"/>
            <a:ext cx="1374218" cy="510091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09B507E8-9615-4530-A4F2-1530209E23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2306" y="3012797"/>
            <a:ext cx="1358756" cy="504352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3A8B4CE2-3075-4E49-83B1-CE20FC77F1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9098" y="3761610"/>
            <a:ext cx="1351964" cy="501831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CB61CB01-6B0A-4AA6-BCCC-3638311593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7971" y="4502477"/>
            <a:ext cx="1374218" cy="510091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7006452B-010B-455A-818B-F37F328407C7}"/>
              </a:ext>
            </a:extLst>
          </p:cNvPr>
          <p:cNvSpPr txBox="1"/>
          <p:nvPr/>
        </p:nvSpPr>
        <p:spPr>
          <a:xfrm>
            <a:off x="7982010" y="4565105"/>
            <a:ext cx="3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X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7994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61315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Layout - flexbox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요소 순서 </a:t>
            </a:r>
            <a:r>
              <a:rPr lang="en-US" altLang="ko-KR"/>
              <a:t>(order)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2456A-F9B6-48A1-BEB0-A4E3E1E69630}"/>
              </a:ext>
            </a:extLst>
          </p:cNvPr>
          <p:cNvSpPr txBox="1"/>
          <p:nvPr/>
        </p:nvSpPr>
        <p:spPr>
          <a:xfrm>
            <a:off x="683568" y="1004530"/>
            <a:ext cx="7992888" cy="557845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55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55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55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.flex-container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55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55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55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55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55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55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lightgrey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55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.flex-item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55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55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55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55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lightcyan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55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55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55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55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55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.flex-item:nth-child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5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 </a:t>
            </a:r>
            <a:r>
              <a:rPr lang="en-US" altLang="ko-KR" sz="155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55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55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.flex-item:nth-child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5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 </a:t>
            </a:r>
            <a:r>
              <a:rPr lang="en-US" altLang="ko-KR" sz="155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55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55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.flex-item:nth-child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5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 </a:t>
            </a:r>
            <a:r>
              <a:rPr lang="en-US" altLang="ko-KR" sz="155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55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55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.flex-item:nth-child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5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 </a:t>
            </a:r>
            <a:r>
              <a:rPr lang="en-US" altLang="ko-KR" sz="155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55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55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55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55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55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55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55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55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"flex-container"</a:t>
            </a:r>
            <a:r>
              <a:rPr lang="en-US" altLang="ko-KR" sz="155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55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55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55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55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"flex-item"</a:t>
            </a:r>
            <a:r>
              <a:rPr lang="en-US" altLang="ko-KR" sz="155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55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55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55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55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55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"flex-item"</a:t>
            </a:r>
            <a:r>
              <a:rPr lang="en-US" altLang="ko-KR" sz="155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55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55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55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55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55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"flex-item"</a:t>
            </a:r>
            <a:r>
              <a:rPr lang="en-US" altLang="ko-KR" sz="155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55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55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55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55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55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"flex-item"</a:t>
            </a:r>
            <a:r>
              <a:rPr lang="en-US" altLang="ko-KR" sz="155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55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55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55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55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5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</a:p>
        </p:txBody>
      </p:sp>
      <p:pic>
        <p:nvPicPr>
          <p:cNvPr id="19" name="그림 18" descr="거울이(가) 표시된 사진&#10;&#10;자동 생성된 설명">
            <a:extLst>
              <a:ext uri="{FF2B5EF4-FFF2-40B4-BE49-F238E27FC236}">
                <a16:creationId xmlns:a16="http://schemas.microsoft.com/office/drawing/2014/main" id="{80A965FC-8550-461A-93DE-C09F459EA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891" y="3194646"/>
            <a:ext cx="2456054" cy="52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125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791359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Layout - flexbox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요소의 기본 크기 </a:t>
            </a:r>
            <a:r>
              <a:rPr lang="en-US" altLang="ko-KR"/>
              <a:t>(flex-basis)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2456A-F9B6-48A1-BEB0-A4E3E1E69630}"/>
              </a:ext>
            </a:extLst>
          </p:cNvPr>
          <p:cNvSpPr txBox="1"/>
          <p:nvPr/>
        </p:nvSpPr>
        <p:spPr>
          <a:xfrm>
            <a:off x="683568" y="1004530"/>
            <a:ext cx="7992888" cy="55092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.flex-container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lightgrey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.flex-item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lightcyan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flex-basis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150px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.flex-item:nth-child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 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flex-basis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</a:t>
            </a: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"flex-container"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"flex-item"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"flex-item"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"flex-item"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6A5AF2-BD5C-41EA-8A62-7A5BB74A6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226" y="2924944"/>
            <a:ext cx="4518532" cy="8697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DE33F41-EA84-4BBE-854D-1E2A7E243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226" y="4143386"/>
            <a:ext cx="4518532" cy="86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159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8126392" cy="4609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Text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문자 스타일 제어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사용 속성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color : </a:t>
            </a:r>
            <a:r>
              <a:rPr lang="ko-KR" altLang="en-US"/>
              <a:t>색상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text-align (center / left / right / justify) : </a:t>
            </a:r>
            <a:r>
              <a:rPr lang="ko-KR" altLang="en-US"/>
              <a:t>정렬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text-decoration (none / underline / overline / line-through) : </a:t>
            </a:r>
            <a:r>
              <a:rPr lang="ko-KR" altLang="en-US"/>
              <a:t>꾸미기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text-indent : (</a:t>
            </a:r>
            <a:r>
              <a:rPr lang="ko-KR" altLang="en-US"/>
              <a:t>문단</a:t>
            </a:r>
            <a:r>
              <a:rPr lang="en-US" altLang="ko-KR"/>
              <a:t>) </a:t>
            </a:r>
            <a:r>
              <a:rPr lang="ko-KR" altLang="en-US"/>
              <a:t>들여쓰기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letter-spacing : </a:t>
            </a:r>
            <a:r>
              <a:rPr lang="ko-KR" altLang="en-US"/>
              <a:t>글자 간격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line-height : </a:t>
            </a:r>
            <a:r>
              <a:rPr lang="ko-KR" altLang="en-US"/>
              <a:t>행 간격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word-spacing : </a:t>
            </a:r>
            <a:r>
              <a:rPr lang="ko-KR" altLang="en-US"/>
              <a:t>단어</a:t>
            </a:r>
            <a:r>
              <a:rPr lang="en-US" altLang="ko-KR"/>
              <a:t>(</a:t>
            </a:r>
            <a:r>
              <a:rPr lang="ko-KR" altLang="en-US"/>
              <a:t>띄어쓰기 기준</a:t>
            </a:r>
            <a:r>
              <a:rPr lang="en-US" altLang="ko-KR"/>
              <a:t>)</a:t>
            </a:r>
            <a:r>
              <a:rPr lang="ko-KR" altLang="en-US"/>
              <a:t> 간격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white-space</a:t>
            </a:r>
            <a:r>
              <a:rPr lang="ko-KR" altLang="en-US"/>
              <a:t> </a:t>
            </a:r>
            <a:r>
              <a:rPr lang="en-US" altLang="ko-KR"/>
              <a:t>: </a:t>
            </a:r>
            <a:r>
              <a:rPr lang="ko-KR" altLang="en-US"/>
              <a:t>내용이 긴 경우 줄바꿈 설정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68531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1669047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Text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사용 예</a:t>
            </a:r>
            <a:r>
              <a:rPr lang="en-US" altLang="ko-KR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2456A-F9B6-48A1-BEB0-A4E3E1E69630}"/>
              </a:ext>
            </a:extLst>
          </p:cNvPr>
          <p:cNvSpPr txBox="1"/>
          <p:nvPr/>
        </p:nvSpPr>
        <p:spPr>
          <a:xfrm>
            <a:off x="683568" y="1004530"/>
            <a:ext cx="7992888" cy="569386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.title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lightpink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text-indent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line-height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1.8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white-space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pre-line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'title'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위대한 탄생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가장 아름답고 소중한 그것을 위해</a:t>
            </a: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나는 지난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'http://ggoreb.com/images/winter.jpg'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겨울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처럼 또</a:t>
            </a: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다시 나타나 다가가고 있어 그것으로 가고 있어</a:t>
            </a: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라샬락 붐 터지고 있는 나의 슬픔</a:t>
            </a: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마지막까지 포기할 수 없는 나의 마음</a:t>
            </a: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바라만 보지마 다같이 외쳐봐</a:t>
            </a: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사고 팔고 떠도는 너의 영혼을 그들은</a:t>
            </a: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아 그 귀신처럼 덤벼 보고 되고있어</a:t>
            </a: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자존심까지 화장으로 지워버려</a:t>
            </a: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차별과 가식으로 너를 뭍어버려</a:t>
            </a: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타오르는 열망으로 취한 나의 타령</a:t>
            </a: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카마카마카마카마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make a million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파란 하늘 향해 겨뤄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Babylon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하늘을 향해 주먹을 질러봐</a:t>
            </a: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EDD774-6C53-4199-817D-6D2A6D9CE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3721317"/>
            <a:ext cx="2547447" cy="28222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9527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8215711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CSS </a:t>
            </a:r>
            <a:r>
              <a:rPr lang="ko-KR" altLang="en-US"/>
              <a:t>선택자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아이디 선택자 </a:t>
            </a:r>
            <a:r>
              <a:rPr lang="en-US" altLang="ko-KR"/>
              <a:t>: </a:t>
            </a:r>
            <a:r>
              <a:rPr lang="ko-KR" altLang="en-US"/>
              <a:t>하나의 요소에 적용 </a:t>
            </a:r>
            <a:r>
              <a:rPr lang="en-US" altLang="ko-KR"/>
              <a:t>(</a:t>
            </a:r>
            <a:r>
              <a:rPr lang="ko-KR" altLang="en-US"/>
              <a:t>일반적으로 하나의 요소에만 사용</a:t>
            </a:r>
            <a:r>
              <a:rPr lang="en-US" altLang="ko-KR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클래스 선택자 </a:t>
            </a:r>
            <a:r>
              <a:rPr lang="en-US" altLang="ko-KR"/>
              <a:t>: </a:t>
            </a:r>
            <a:r>
              <a:rPr lang="ko-KR" altLang="en-US"/>
              <a:t>여러 요소에 적용 </a:t>
            </a:r>
            <a:r>
              <a:rPr lang="en-US" altLang="ko-KR"/>
              <a:t>(</a:t>
            </a:r>
            <a:r>
              <a:rPr lang="ko-KR" altLang="en-US"/>
              <a:t>다중 적용을 위해 사용</a:t>
            </a:r>
            <a:r>
              <a:rPr lang="en-US" altLang="ko-KR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33F39C-4AA6-4926-B39D-AC23E7978673}"/>
              </a:ext>
            </a:extLst>
          </p:cNvPr>
          <p:cNvSpPr txBox="1"/>
          <p:nvPr/>
        </p:nvSpPr>
        <p:spPr>
          <a:xfrm>
            <a:off x="683568" y="1469683"/>
            <a:ext cx="7992888" cy="4031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#first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#second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.title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yellow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span.desc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 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태그 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+ 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클래스 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=&gt; 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복합 적용 가능 *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aqua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"first"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첫번째 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"second"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두번째 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&lt;span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제목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&lt;/span&gt;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&lt;span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"desc"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내용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&lt;/span&gt;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EA8E8B6-2053-4820-AA75-5A9986258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991" y="3654561"/>
            <a:ext cx="3936584" cy="602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23684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441455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Font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사용 속성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font-family : </a:t>
            </a:r>
            <a:r>
              <a:rPr lang="ko-KR" altLang="en-US"/>
              <a:t>글꼴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font-size : </a:t>
            </a:r>
            <a:r>
              <a:rPr lang="ko-KR" altLang="en-US"/>
              <a:t>글자 크기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font-weight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글자 두께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D9AB1A-F08B-412A-BBB1-173E57CD4694}"/>
              </a:ext>
            </a:extLst>
          </p:cNvPr>
          <p:cNvSpPr txBox="1"/>
          <p:nvPr/>
        </p:nvSpPr>
        <p:spPr>
          <a:xfrm>
            <a:off x="499659" y="2276872"/>
            <a:ext cx="6592621" cy="418576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&lt;link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"https://fonts.googleapis.com/css2?family=Jua&amp;display=swap"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1.5em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.a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돋움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'Dotum'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.b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굴림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'Gulim'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바탕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'Batang'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궁서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'Gungsuh'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font-family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'Jua'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돋움체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굴림체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바탕체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'd'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궁서체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웹폰트 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 Jua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A6B47B-CC07-41CA-8D9E-18E55F481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3238949"/>
            <a:ext cx="1851894" cy="3052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2457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8335936" cy="2947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Overflow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요소의 내용이 지정된 영역보다 큰 경우 내용과 스크롤바 사용 여부 결정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속성 값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visible : </a:t>
            </a:r>
            <a:r>
              <a:rPr lang="ko-KR" altLang="en-US"/>
              <a:t>기본 값</a:t>
            </a:r>
            <a:r>
              <a:rPr lang="en-US" altLang="ko-KR"/>
              <a:t>, </a:t>
            </a:r>
            <a:r>
              <a:rPr lang="ko-KR" altLang="en-US"/>
              <a:t>영역을 벗어나는 내용은 외부에 표시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hidden : </a:t>
            </a:r>
            <a:r>
              <a:rPr lang="ko-KR" altLang="en-US"/>
              <a:t>영역 내에만 내용 표시</a:t>
            </a:r>
            <a:r>
              <a:rPr lang="en-US" altLang="ko-KR"/>
              <a:t>, </a:t>
            </a:r>
            <a:r>
              <a:rPr lang="ko-KR" altLang="en-US"/>
              <a:t>벗어나는 내용은 잘림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scroll : </a:t>
            </a:r>
            <a:r>
              <a:rPr lang="ko-KR" altLang="en-US"/>
              <a:t>영역 내에만 내용 표시</a:t>
            </a:r>
            <a:r>
              <a:rPr lang="en-US" altLang="ko-KR"/>
              <a:t>, </a:t>
            </a:r>
            <a:r>
              <a:rPr lang="ko-KR" altLang="en-US"/>
              <a:t>스크롤바 항상 표시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auto : scroll</a:t>
            </a:r>
            <a:r>
              <a:rPr lang="ko-KR" altLang="en-US"/>
              <a:t>과 유사하지만 필요한 경우에만 스크롤바 표시</a:t>
            </a:r>
            <a:endParaRPr lang="en-US" alt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779E31-EB6A-42F0-9F91-2676BB475219}"/>
              </a:ext>
            </a:extLst>
          </p:cNvPr>
          <p:cNvSpPr txBox="1"/>
          <p:nvPr/>
        </p:nvSpPr>
        <p:spPr>
          <a:xfrm>
            <a:off x="499659" y="3140968"/>
            <a:ext cx="6592621" cy="33239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lightgray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overflow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overflow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You can use the overflow property 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when you want to have better control of the layout. 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The overflow property specifies what happens if content 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overflows an element's box.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DBEA34-5B75-4DFA-9406-2551EDB39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4137121"/>
            <a:ext cx="2495616" cy="2067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558156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742278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z-index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요소가 쌓이는 순서 지정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값 자체는 의미가 없고 다른 요소와 비교해서 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  </a:t>
            </a:r>
            <a:r>
              <a:rPr lang="ko-KR" altLang="en-US"/>
              <a:t>큰 값을 가지는 요소가 위에 쌓임</a:t>
            </a:r>
            <a:endParaRPr lang="en-US" alt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779E31-EB6A-42F0-9F91-2676BB475219}"/>
              </a:ext>
            </a:extLst>
          </p:cNvPr>
          <p:cNvSpPr txBox="1"/>
          <p:nvPr/>
        </p:nvSpPr>
        <p:spPr>
          <a:xfrm>
            <a:off x="499659" y="1908696"/>
            <a:ext cx="6592621" cy="46166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absolute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#top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#center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#bottom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100px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z-index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"top"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top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"center"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"bottom"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bottom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9D9F9E-3E5A-4278-95C6-C327E2EE4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600" y="3470522"/>
            <a:ext cx="2743200" cy="2733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63898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075428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Viewport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컴퓨터나 스마트폰의 브라우저 화면 크기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모바일 기기의 해상도와 뷰포트</a:t>
            </a:r>
            <a:endParaRPr lang="en-US" altLang="ko-KR"/>
          </a:p>
        </p:txBody>
      </p:sp>
      <p:graphicFrame>
        <p:nvGraphicFramePr>
          <p:cNvPr id="6" name="개체 5">
            <a:extLst>
              <a:ext uri="{FF2B5EF4-FFF2-40B4-BE49-F238E27FC236}">
                <a16:creationId xmlns:a16="http://schemas.microsoft.com/office/drawing/2014/main" id="{A1B4F6F7-DC11-4822-93BA-B66D82AD36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2681728"/>
              </p:ext>
            </p:extLst>
          </p:nvPr>
        </p:nvGraphicFramePr>
        <p:xfrm>
          <a:off x="885811" y="1401920"/>
          <a:ext cx="7372378" cy="41243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Image" r:id="rId4" imgW="9282240" imgH="5193360" progId="Photoshop.Image.13">
                  <p:embed/>
                </p:oleObj>
              </mc:Choice>
              <mc:Fallback>
                <p:oleObj name="Image" r:id="rId4" imgW="9282240" imgH="5193360" progId="Photoshop.Image.13">
                  <p:embed/>
                  <p:pic>
                    <p:nvPicPr>
                      <p:cNvPr id="5" name="개체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85811" y="1401920"/>
                        <a:ext cx="7372378" cy="41243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646FB25-38F8-43EA-BE44-2DDC2453FB6B}"/>
              </a:ext>
            </a:extLst>
          </p:cNvPr>
          <p:cNvSpPr txBox="1"/>
          <p:nvPr/>
        </p:nvSpPr>
        <p:spPr>
          <a:xfrm>
            <a:off x="971600" y="5526266"/>
            <a:ext cx="60708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chemeClr val="accent6"/>
                </a:solidFill>
              </a:rPr>
              <a:t>스마트폰은 해상도에 비해 화면의 크기가 작기 때문에 </a:t>
            </a:r>
            <a:endParaRPr lang="en-US" altLang="ko-KR" sz="1400" b="1">
              <a:solidFill>
                <a:schemeClr val="accent6"/>
              </a:solidFill>
            </a:endParaRPr>
          </a:p>
          <a:p>
            <a:r>
              <a:rPr lang="ko-KR" altLang="en-US" sz="1400" b="1">
                <a:solidFill>
                  <a:schemeClr val="accent6"/>
                </a:solidFill>
              </a:rPr>
              <a:t>뷰포트 설정없이 사용하면 글자와 이미지가 굉장히 작아져 사용이 불편함</a:t>
            </a:r>
          </a:p>
        </p:txBody>
      </p:sp>
    </p:spTree>
    <p:extLst>
      <p:ext uri="{BB962C8B-B14F-4D97-AF65-F5344CB8AC3E}">
        <p14:creationId xmlns:p14="http://schemas.microsoft.com/office/powerpoint/2010/main" val="6975112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060179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Viewport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뷰포트 속성</a:t>
            </a:r>
            <a:endParaRPr lang="en-US" altLang="ko-KR"/>
          </a:p>
        </p:txBody>
      </p:sp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1C116597-D2A9-419C-A8C5-B7A544F810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0289936"/>
              </p:ext>
            </p:extLst>
          </p:nvPr>
        </p:nvGraphicFramePr>
        <p:xfrm>
          <a:off x="885811" y="980728"/>
          <a:ext cx="7306631" cy="3647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Image" r:id="rId4" imgW="9384120" imgH="4685400" progId="Photoshop.Image.13">
                  <p:embed/>
                </p:oleObj>
              </mc:Choice>
              <mc:Fallback>
                <p:oleObj name="Image" r:id="rId4" imgW="9384120" imgH="4685400" progId="Photoshop.Image.13">
                  <p:embed/>
                  <p:pic>
                    <p:nvPicPr>
                      <p:cNvPr id="4" name="개체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85811" y="980728"/>
                        <a:ext cx="7306631" cy="36477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97310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29101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Viewport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뷰포트 미설정</a:t>
            </a:r>
            <a:endParaRPr lang="en-US" altLang="ko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2456A-F9B6-48A1-BEB0-A4E3E1E69630}"/>
              </a:ext>
            </a:extLst>
          </p:cNvPr>
          <p:cNvSpPr txBox="1"/>
          <p:nvPr/>
        </p:nvSpPr>
        <p:spPr>
          <a:xfrm>
            <a:off x="683568" y="1004530"/>
            <a:ext cx="7992888" cy="477053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&lt;head&gt;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&lt;meta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&lt;/head&gt;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&lt;img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"http://ggoreb.com/images/balloon.png"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열기구는 인류 비행 기술의 첫 번째 적용 성공 사례로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그와 관련된 연구를 가장 빠르게 진척시킨 나라는 프랑스라고 할 수 있다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1783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년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월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21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일 프랑스의 기술자 장프랑수아 필라트르 드 로지에와 프랑수아 로랑 다를랑드는 파리에서 몽골피에 형제가 설계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·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제작한 열기구로 세계 최초로 지상에 매인 밧줄 없이 유인 열기구 비행을 실행시켰다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5578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29101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Viewport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뷰포트 미설정</a:t>
            </a:r>
            <a:endParaRPr lang="en-US" altLang="ko-KR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A6E4E4-53F8-4970-AA2E-ABCA1855E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124744"/>
            <a:ext cx="3030282" cy="5328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C5C6B4-378E-4420-827B-7E604FD7E23C}"/>
              </a:ext>
            </a:extLst>
          </p:cNvPr>
          <p:cNvSpPr txBox="1"/>
          <p:nvPr/>
        </p:nvSpPr>
        <p:spPr>
          <a:xfrm>
            <a:off x="4283968" y="1124744"/>
            <a:ext cx="1989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chemeClr val="accent6"/>
                </a:solidFill>
              </a:rPr>
              <a:t>Samsung</a:t>
            </a:r>
            <a:r>
              <a:rPr lang="ko-KR" altLang="en-US" sz="1400" b="1">
                <a:solidFill>
                  <a:schemeClr val="accent6"/>
                </a:solidFill>
              </a:rPr>
              <a:t> </a:t>
            </a:r>
            <a:r>
              <a:rPr lang="en-US" altLang="ko-KR" sz="1400" b="1">
                <a:solidFill>
                  <a:schemeClr val="accent6"/>
                </a:solidFill>
              </a:rPr>
              <a:t>Galaxy</a:t>
            </a:r>
            <a:r>
              <a:rPr lang="ko-KR" altLang="en-US" sz="1400" b="1">
                <a:solidFill>
                  <a:schemeClr val="accent6"/>
                </a:solidFill>
              </a:rPr>
              <a:t> </a:t>
            </a:r>
            <a:r>
              <a:rPr lang="en-US" altLang="ko-KR" sz="1400" b="1">
                <a:solidFill>
                  <a:schemeClr val="accent6"/>
                </a:solidFill>
              </a:rPr>
              <a:t>S8+</a:t>
            </a:r>
          </a:p>
          <a:p>
            <a:r>
              <a:rPr lang="en-US" altLang="ko-KR" sz="1400" b="1">
                <a:solidFill>
                  <a:schemeClr val="accent6"/>
                </a:solidFill>
              </a:rPr>
              <a:t>1440 x 2960</a:t>
            </a:r>
            <a:endParaRPr lang="ko-KR" altLang="en-US" sz="1400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0095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060179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Viewport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뷰포트 설정</a:t>
            </a:r>
            <a:endParaRPr lang="en-US" altLang="ko-K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2456A-F9B6-48A1-BEB0-A4E3E1E69630}"/>
              </a:ext>
            </a:extLst>
          </p:cNvPr>
          <p:cNvSpPr txBox="1"/>
          <p:nvPr/>
        </p:nvSpPr>
        <p:spPr>
          <a:xfrm>
            <a:off x="683568" y="1004530"/>
            <a:ext cx="7992888" cy="526297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&lt;head&gt;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&lt;meta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&lt;meta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"viewport</a:t>
            </a:r>
            <a:r>
              <a:rPr lang="en-US" altLang="ko-KR" sz="1600" b="0" spc="-4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spc="-4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spc="-4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sz="1600" b="0" spc="-4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spc="-4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"width=device-width, inital-scale=1.0"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300px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&lt;/head&gt;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&lt;img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"http://ggoreb.com/images/balloon.png"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열기구는 인류 비행 기술의 첫 번째 적용 성공 사례로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그와 관련된 연구를 가장 빠르게 진척시킨 나라는 프랑스라고 할 수 있다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1783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년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월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21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일 프랑스의 기술자 장프랑수아 필라트르 드 로지에와 프랑수아 로랑 다를랑드는 파리에서 몽골피에 형제가 설계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·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제작한 열기구로 세계 최초로 지상에 매인 밧줄 없이 유인 열기구 비행을 실행시켰다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9F5AE24-FC71-4536-BE12-BBED2BCEC770}"/>
              </a:ext>
            </a:extLst>
          </p:cNvPr>
          <p:cNvSpPr/>
          <p:nvPr/>
        </p:nvSpPr>
        <p:spPr>
          <a:xfrm>
            <a:off x="966158" y="1595887"/>
            <a:ext cx="7494274" cy="3105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1051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060179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Viewport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뷰포트 설정</a:t>
            </a:r>
            <a:endParaRPr lang="en-US" altLang="ko-KR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7CE0192-60ED-43FE-9777-87C115B3B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124744"/>
            <a:ext cx="3030282" cy="5328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EF8D92-14F1-4DB2-837A-5C27BC220E79}"/>
              </a:ext>
            </a:extLst>
          </p:cNvPr>
          <p:cNvSpPr txBox="1"/>
          <p:nvPr/>
        </p:nvSpPr>
        <p:spPr>
          <a:xfrm>
            <a:off x="4283968" y="1124744"/>
            <a:ext cx="19896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chemeClr val="accent6"/>
                </a:solidFill>
              </a:rPr>
              <a:t>Samsung</a:t>
            </a:r>
            <a:r>
              <a:rPr lang="ko-KR" altLang="en-US" sz="1400" b="1">
                <a:solidFill>
                  <a:schemeClr val="accent6"/>
                </a:solidFill>
              </a:rPr>
              <a:t> </a:t>
            </a:r>
            <a:r>
              <a:rPr lang="en-US" altLang="ko-KR" sz="1400" b="1">
                <a:solidFill>
                  <a:schemeClr val="accent6"/>
                </a:solidFill>
              </a:rPr>
              <a:t>Galaxy</a:t>
            </a:r>
            <a:r>
              <a:rPr lang="ko-KR" altLang="en-US" sz="1400" b="1">
                <a:solidFill>
                  <a:schemeClr val="accent6"/>
                </a:solidFill>
              </a:rPr>
              <a:t> </a:t>
            </a:r>
            <a:r>
              <a:rPr lang="en-US" altLang="ko-KR" sz="1400" b="1">
                <a:solidFill>
                  <a:schemeClr val="accent6"/>
                </a:solidFill>
              </a:rPr>
              <a:t>S8+</a:t>
            </a:r>
          </a:p>
          <a:p>
            <a:r>
              <a:rPr lang="en-US" altLang="ko-KR" sz="1400" b="1">
                <a:solidFill>
                  <a:schemeClr val="accent6"/>
                </a:solidFill>
              </a:rPr>
              <a:t>1440 x 2960</a:t>
            </a:r>
            <a:endParaRPr lang="ko-KR" altLang="en-US" sz="1400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86924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672171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미디어 쿼리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특정 미디어의 상황에 따라 특정한 </a:t>
            </a:r>
            <a:r>
              <a:rPr lang="en-US" altLang="ko-KR"/>
              <a:t>CSS</a:t>
            </a:r>
            <a:r>
              <a:rPr lang="ko-KR" altLang="en-US"/>
              <a:t>를 적용할 때 사용</a:t>
            </a:r>
            <a:endParaRPr lang="en-US" altLang="ko-KR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EA342CD3-EACD-401B-AB3E-61A04BA7C3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104849"/>
              </p:ext>
            </p:extLst>
          </p:nvPr>
        </p:nvGraphicFramePr>
        <p:xfrm>
          <a:off x="1000126" y="1124744"/>
          <a:ext cx="7143748" cy="2802486"/>
        </p:xfrm>
        <a:graphic>
          <a:graphicData uri="http://schemas.openxmlformats.org/drawingml/2006/table">
            <a:tbl>
              <a:tblPr firstRow="1" bandRow="1"/>
              <a:tblGrid>
                <a:gridCol w="1785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5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59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859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70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속성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속성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all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모든 미디어 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u="sng" dirty="0"/>
                        <a:t>print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/>
                        <a:t>인쇄기</a:t>
                      </a:r>
                      <a:endParaRPr lang="en-US" altLang="ko-KR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aural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음성 합성 장치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projection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 err="1"/>
                        <a:t>프로젝터</a:t>
                      </a:r>
                      <a:endParaRPr lang="en-US" altLang="ko-KR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7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braille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점자 표시 장치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u="sng" dirty="0"/>
                        <a:t>screen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1" dirty="0"/>
                        <a:t>컴퓨터 스크린</a:t>
                      </a:r>
                      <a:endParaRPr lang="en-US" altLang="ko-KR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handheld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PDA,</a:t>
                      </a:r>
                      <a:r>
                        <a:rPr lang="en-US" altLang="ko-KR" sz="1600" baseline="0" dirty="0"/>
                        <a:t> PMP </a:t>
                      </a:r>
                      <a:r>
                        <a:rPr lang="ko-KR" altLang="en-US" sz="1600" baseline="0" dirty="0"/>
                        <a:t>등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u="sng" dirty="0" err="1"/>
                        <a:t>tv</a:t>
                      </a:r>
                      <a:endParaRPr lang="en-US" altLang="ko-KR" sz="1600" b="1" u="sng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TV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708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/>
                        <a:t>embossed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점자 표시 장치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2842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670690" cy="4886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CSS </a:t>
            </a:r>
            <a:r>
              <a:rPr lang="ko-KR" altLang="en-US"/>
              <a:t>선택자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클래스 선택자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 b="1" u="sng"/>
              <a:t>여러번 사용</a:t>
            </a:r>
            <a:r>
              <a:rPr lang="ko-KR" altLang="en-US"/>
              <a:t> 가능</a:t>
            </a: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2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- 1</a:t>
            </a:r>
            <a:r>
              <a:rPr lang="ko-KR" altLang="en-US"/>
              <a:t>개의 클래스 속성에 </a:t>
            </a:r>
            <a:r>
              <a:rPr lang="ko-KR" altLang="en-US" b="1" u="sng"/>
              <a:t>여러개의 속성값 사용</a:t>
            </a:r>
            <a:r>
              <a:rPr lang="ko-KR" altLang="en-US"/>
              <a:t> 가능</a:t>
            </a: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여러개의 값을 가지는 클래스를 선택자로 표현 시 </a:t>
            </a:r>
            <a:r>
              <a:rPr lang="ko-KR" altLang="en-US" b="1" u="sng"/>
              <a:t>공백없이 나열</a:t>
            </a:r>
            <a:endParaRPr lang="en-US" altLang="ko-KR" b="1" u="sng"/>
          </a:p>
          <a:p>
            <a:pPr>
              <a:lnSpc>
                <a:spcPct val="150000"/>
              </a:lnSpc>
            </a:pPr>
            <a:endParaRPr lang="en-US" alt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33F39C-4AA6-4926-B39D-AC23E7978673}"/>
              </a:ext>
            </a:extLst>
          </p:cNvPr>
          <p:cNvSpPr txBox="1"/>
          <p:nvPr/>
        </p:nvSpPr>
        <p:spPr>
          <a:xfrm>
            <a:off x="1331640" y="1412776"/>
            <a:ext cx="4968552" cy="1323439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&lt;span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제목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&lt;/span&gt;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&lt;span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"desc"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내용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&lt;/span&gt;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&lt;span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제목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&lt;/span&gt;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&lt;span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"desc"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내용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&lt;/span&gt;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578F41-44D9-471B-8441-FA8A4569A152}"/>
              </a:ext>
            </a:extLst>
          </p:cNvPr>
          <p:cNvSpPr txBox="1"/>
          <p:nvPr/>
        </p:nvSpPr>
        <p:spPr>
          <a:xfrm>
            <a:off x="1331640" y="3330616"/>
            <a:ext cx="4968552" cy="584775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&lt;span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"title red bigsize"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제목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&lt;/span&gt;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&lt;span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"desc smallsize"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내용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&lt;/span&gt;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0597D6-1435-4F79-8882-07B682CAEBB9}"/>
              </a:ext>
            </a:extLst>
          </p:cNvPr>
          <p:cNvSpPr txBox="1"/>
          <p:nvPr/>
        </p:nvSpPr>
        <p:spPr>
          <a:xfrm>
            <a:off x="1331640" y="4581128"/>
            <a:ext cx="4968552" cy="1077218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.title.red.bigsize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 ... */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.desc.smallsize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 ... */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</a:t>
            </a: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9139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672171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미디어 쿼리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특정 미디어의 상황에 따라 특정한 </a:t>
            </a:r>
            <a:r>
              <a:rPr lang="en-US" altLang="ko-KR"/>
              <a:t>CSS</a:t>
            </a:r>
            <a:r>
              <a:rPr lang="ko-KR" altLang="en-US"/>
              <a:t>를 적용할 때 사용</a:t>
            </a:r>
            <a:endParaRPr lang="en-US" altLang="ko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63256B-C627-440D-A521-39325958E0FB}"/>
              </a:ext>
            </a:extLst>
          </p:cNvPr>
          <p:cNvSpPr txBox="1"/>
          <p:nvPr/>
        </p:nvSpPr>
        <p:spPr>
          <a:xfrm>
            <a:off x="683568" y="1004530"/>
            <a:ext cx="7992888" cy="427809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skyblue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@media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only 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screen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and (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600px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yellow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</a:p>
          <a:p>
            <a:r>
              <a:rPr lang="en-US" altLang="ko-KR" sz="1600">
                <a:solidFill>
                  <a:srgbClr val="800000"/>
                </a:solidFill>
                <a:latin typeface="Consolas" panose="020B0609020204030204" pitchFamily="49" charset="0"/>
              </a:rPr>
              <a:t>    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브라우저의 너비가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600 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픽셀 이하에서는 배경 색상이 노란색으로 변경된다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2021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1733167" cy="3778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미디어 쿼리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~ 600px</a:t>
            </a:r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601px ~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3EEE5D-CAC8-4549-AE86-0995F5AF0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052736"/>
            <a:ext cx="5709610" cy="204023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C2726AD-7AD9-4B6E-9D58-5F3B01EB6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235" y="3941682"/>
            <a:ext cx="5846641" cy="204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65377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890535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미디어 쿼리 적용 예시</a:t>
            </a:r>
            <a:r>
              <a:rPr lang="en-US" altLang="ko-KR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911E889-0694-48F7-8A02-7F1D46227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1669686"/>
            <a:ext cx="4299286" cy="38107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ABED6E2-1FE1-415A-BE89-0E872E57B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115" y="1669686"/>
            <a:ext cx="3177479" cy="4567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7DA7C4-199A-4922-A239-2B39EEF97502}"/>
              </a:ext>
            </a:extLst>
          </p:cNvPr>
          <p:cNvSpPr txBox="1"/>
          <p:nvPr/>
        </p:nvSpPr>
        <p:spPr>
          <a:xfrm>
            <a:off x="683568" y="1361909"/>
            <a:ext cx="14394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/>
              <a:t>width &gt; 768px</a:t>
            </a:r>
            <a:endParaRPr lang="ko-KR" altLang="en-US" sz="14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6459D8-B43C-4E1E-B8AF-B25E98840B4C}"/>
              </a:ext>
            </a:extLst>
          </p:cNvPr>
          <p:cNvSpPr txBox="1"/>
          <p:nvPr/>
        </p:nvSpPr>
        <p:spPr>
          <a:xfrm>
            <a:off x="5303115" y="1366969"/>
            <a:ext cx="15692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/>
              <a:t>width &lt;= 768px</a:t>
            </a:r>
            <a:endParaRPr lang="ko-KR" altLang="en-US" sz="1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305E51-9083-48F6-A469-67B7D105C5CB}"/>
              </a:ext>
            </a:extLst>
          </p:cNvPr>
          <p:cNvSpPr txBox="1"/>
          <p:nvPr/>
        </p:nvSpPr>
        <p:spPr>
          <a:xfrm>
            <a:off x="966047" y="82742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hlinkClick r:id="rId5"/>
              </a:rPr>
              <a:t>기본 코드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919960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16747</TotalTime>
  <Words>11522</Words>
  <Application>Microsoft Office PowerPoint</Application>
  <PresentationFormat>화면 슬라이드 쇼(4:3)</PresentationFormat>
  <Paragraphs>1921</Paragraphs>
  <Slides>92</Slides>
  <Notes>92</Notes>
  <HiddenSlides>0</HiddenSlides>
  <MMClips>0</MMClips>
  <ScaleCrop>false</ScaleCrop>
  <HeadingPairs>
    <vt:vector size="8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92</vt:i4>
      </vt:variant>
    </vt:vector>
  </HeadingPairs>
  <TitlesOfParts>
    <vt:vector size="98" baseType="lpstr">
      <vt:lpstr>돋움</vt:lpstr>
      <vt:lpstr>맑은 고딕</vt:lpstr>
      <vt:lpstr>Arial</vt:lpstr>
      <vt:lpstr>Consolas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GGoReb</dc:creator>
  <cp:lastModifiedBy>김남현</cp:lastModifiedBy>
  <cp:revision>1116</cp:revision>
  <dcterms:created xsi:type="dcterms:W3CDTF">2013-06-27T12:00:59Z</dcterms:created>
  <dcterms:modified xsi:type="dcterms:W3CDTF">2022-03-07T03:32:51Z</dcterms:modified>
</cp:coreProperties>
</file>